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8.jpg" ContentType="image/jpg"/>
  <Override PartName="/ppt/media/image10.jpg" ContentType="image/jp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9" r:id="rId1"/>
    <p:sldMasterId id="2147483648" r:id="rId2"/>
    <p:sldMasterId id="2147483737" r:id="rId3"/>
  </p:sldMasterIdLst>
  <p:notesMasterIdLst>
    <p:notesMasterId r:id="rId22"/>
  </p:notesMasterIdLst>
  <p:sldIdLst>
    <p:sldId id="274" r:id="rId4"/>
    <p:sldId id="259" r:id="rId5"/>
    <p:sldId id="275" r:id="rId6"/>
    <p:sldId id="263" r:id="rId7"/>
    <p:sldId id="264" r:id="rId8"/>
    <p:sldId id="265" r:id="rId9"/>
    <p:sldId id="262" r:id="rId10"/>
    <p:sldId id="258" r:id="rId11"/>
    <p:sldId id="260" r:id="rId12"/>
    <p:sldId id="261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A76F22-8FEA-49B3-A577-2DF8428FEEF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BDB60AA5-617E-4A07-9728-B7EC2A47C9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Goal: </a:t>
          </a:r>
        </a:p>
        <a:p>
          <a:pPr>
            <a:lnSpc>
              <a:spcPct val="100000"/>
            </a:lnSpc>
            <a:defRPr cap="all"/>
          </a:pPr>
          <a:r>
            <a:rPr lang="it-IT" i="1" dirty="0" err="1"/>
            <a:t>search</a:t>
          </a:r>
          <a:r>
            <a:rPr lang="it-IT" i="1" dirty="0"/>
            <a:t> for </a:t>
          </a:r>
          <a:r>
            <a:rPr lang="it-IT" i="1" dirty="0" err="1"/>
            <a:t>spatial</a:t>
          </a:r>
          <a:r>
            <a:rPr lang="it-IT" i="1" dirty="0"/>
            <a:t> trends</a:t>
          </a:r>
          <a:endParaRPr lang="en-US" dirty="0"/>
        </a:p>
      </dgm:t>
    </dgm:pt>
    <dgm:pt modelId="{BCF75450-94B2-488B-B755-2DD40E5A63CB}" type="parTrans" cxnId="{C129ED23-F936-446E-ABD4-1FE12C336AFE}">
      <dgm:prSet/>
      <dgm:spPr/>
      <dgm:t>
        <a:bodyPr/>
        <a:lstStyle/>
        <a:p>
          <a:endParaRPr lang="en-US"/>
        </a:p>
      </dgm:t>
    </dgm:pt>
    <dgm:pt modelId="{A7A0DFFB-0F46-42AA-A12E-1312E9EF4260}" type="sibTrans" cxnId="{C129ED23-F936-446E-ABD4-1FE12C336AFE}">
      <dgm:prSet/>
      <dgm:spPr/>
      <dgm:t>
        <a:bodyPr/>
        <a:lstStyle/>
        <a:p>
          <a:endParaRPr lang="en-US"/>
        </a:p>
      </dgm:t>
    </dgm:pt>
    <dgm:pt modelId="{D7ED4BB6-10F7-4ABE-94D4-C99E90D801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An uncommon framework: </a:t>
          </a:r>
          <a:r>
            <a:rPr lang="it-IT" i="1"/>
            <a:t>the two-layered repeated measures structure</a:t>
          </a:r>
          <a:endParaRPr lang="en-US"/>
        </a:p>
      </dgm:t>
    </dgm:pt>
    <dgm:pt modelId="{ED1B6BF9-8B50-4A5A-A5EE-C177F6F3E403}" type="parTrans" cxnId="{32BC1DC4-6328-4005-8555-56168CC36C0B}">
      <dgm:prSet/>
      <dgm:spPr/>
      <dgm:t>
        <a:bodyPr/>
        <a:lstStyle/>
        <a:p>
          <a:endParaRPr lang="en-US"/>
        </a:p>
      </dgm:t>
    </dgm:pt>
    <dgm:pt modelId="{90287706-138C-4590-A60A-E75A6DACB7D2}" type="sibTrans" cxnId="{32BC1DC4-6328-4005-8555-56168CC36C0B}">
      <dgm:prSet/>
      <dgm:spPr/>
      <dgm:t>
        <a:bodyPr/>
        <a:lstStyle/>
        <a:p>
          <a:endParaRPr lang="en-US"/>
        </a:p>
      </dgm:t>
    </dgm:pt>
    <dgm:pt modelId="{6AE242AB-B538-4156-9A39-61820B5A404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A </a:t>
          </a:r>
          <a:r>
            <a:rPr lang="it-IT" dirty="0" err="1"/>
            <a:t>natural</a:t>
          </a:r>
          <a:r>
            <a:rPr lang="it-IT" dirty="0"/>
            <a:t> extension: </a:t>
          </a:r>
        </a:p>
        <a:p>
          <a:pPr>
            <a:lnSpc>
              <a:spcPct val="100000"/>
            </a:lnSpc>
            <a:defRPr cap="all"/>
          </a:pPr>
          <a:r>
            <a:rPr lang="it-IT" i="1" dirty="0"/>
            <a:t>the mixed </a:t>
          </a:r>
          <a:r>
            <a:rPr lang="it-IT" i="1" dirty="0" err="1"/>
            <a:t>effect</a:t>
          </a:r>
          <a:r>
            <a:rPr lang="it-IT" i="1" dirty="0"/>
            <a:t> </a:t>
          </a:r>
          <a:r>
            <a:rPr lang="it-IT" i="1" dirty="0" err="1"/>
            <a:t>spatial</a:t>
          </a:r>
          <a:r>
            <a:rPr lang="it-IT" i="1" dirty="0"/>
            <a:t> models</a:t>
          </a:r>
          <a:endParaRPr lang="en-US" dirty="0"/>
        </a:p>
      </dgm:t>
    </dgm:pt>
    <dgm:pt modelId="{3FB64088-3B0F-4826-88F8-81A9090DEF98}" type="parTrans" cxnId="{3F35ACDA-437E-431C-928E-5FBA60D09DC1}">
      <dgm:prSet/>
      <dgm:spPr/>
      <dgm:t>
        <a:bodyPr/>
        <a:lstStyle/>
        <a:p>
          <a:endParaRPr lang="en-US"/>
        </a:p>
      </dgm:t>
    </dgm:pt>
    <dgm:pt modelId="{C429800D-87BF-4B63-B250-D8AF35BE972E}" type="sibTrans" cxnId="{3F35ACDA-437E-431C-928E-5FBA60D09DC1}">
      <dgm:prSet/>
      <dgm:spPr/>
      <dgm:t>
        <a:bodyPr/>
        <a:lstStyle/>
        <a:p>
          <a:endParaRPr lang="en-US"/>
        </a:p>
      </dgm:t>
    </dgm:pt>
    <dgm:pt modelId="{35F54F71-24DF-4E60-8123-18076FC27FF7}" type="pres">
      <dgm:prSet presAssocID="{88A76F22-8FEA-49B3-A577-2DF8428FEEF1}" presName="root" presStyleCnt="0">
        <dgm:presLayoutVars>
          <dgm:dir/>
          <dgm:resizeHandles val="exact"/>
        </dgm:presLayoutVars>
      </dgm:prSet>
      <dgm:spPr/>
    </dgm:pt>
    <dgm:pt modelId="{F0B6D748-BE60-4F5D-B1F3-EF3FEB004F04}" type="pres">
      <dgm:prSet presAssocID="{BDB60AA5-617E-4A07-9728-B7EC2A47C95F}" presName="compNode" presStyleCnt="0"/>
      <dgm:spPr/>
    </dgm:pt>
    <dgm:pt modelId="{6548CA46-ACA4-4765-A127-C2EA24CFB224}" type="pres">
      <dgm:prSet presAssocID="{BDB60AA5-617E-4A07-9728-B7EC2A47C95F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2"/>
        </a:solidFill>
      </dgm:spPr>
    </dgm:pt>
    <dgm:pt modelId="{AB89A6D9-F201-4783-BA92-AE30F718268A}" type="pres">
      <dgm:prSet presAssocID="{BDB60AA5-617E-4A07-9728-B7EC2A47C95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ro a segno"/>
        </a:ext>
      </dgm:extLst>
    </dgm:pt>
    <dgm:pt modelId="{0C7B01DF-5601-492A-95F4-2455652299BF}" type="pres">
      <dgm:prSet presAssocID="{BDB60AA5-617E-4A07-9728-B7EC2A47C95F}" presName="spaceRect" presStyleCnt="0"/>
      <dgm:spPr/>
    </dgm:pt>
    <dgm:pt modelId="{16879A64-B5FA-4372-98FF-4F4E5B4994EC}" type="pres">
      <dgm:prSet presAssocID="{BDB60AA5-617E-4A07-9728-B7EC2A47C95F}" presName="textRect" presStyleLbl="revTx" presStyleIdx="0" presStyleCnt="3">
        <dgm:presLayoutVars>
          <dgm:chMax val="1"/>
          <dgm:chPref val="1"/>
        </dgm:presLayoutVars>
      </dgm:prSet>
      <dgm:spPr/>
    </dgm:pt>
    <dgm:pt modelId="{87866F04-824B-4AE6-8C91-138A0564E515}" type="pres">
      <dgm:prSet presAssocID="{A7A0DFFB-0F46-42AA-A12E-1312E9EF4260}" presName="sibTrans" presStyleCnt="0"/>
      <dgm:spPr/>
    </dgm:pt>
    <dgm:pt modelId="{6886A6CF-20A1-418B-8B74-BDADC68E6101}" type="pres">
      <dgm:prSet presAssocID="{D7ED4BB6-10F7-4ABE-94D4-C99E90D801DF}" presName="compNode" presStyleCnt="0"/>
      <dgm:spPr/>
    </dgm:pt>
    <dgm:pt modelId="{B97359CC-8AC5-4C90-A0AA-6D5FC99FC4F0}" type="pres">
      <dgm:prSet presAssocID="{D7ED4BB6-10F7-4ABE-94D4-C99E90D801D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rgbClr val="FFC000"/>
        </a:solidFill>
      </dgm:spPr>
    </dgm:pt>
    <dgm:pt modelId="{15FF9E8C-AD7F-4F82-B499-C718890972A1}" type="pres">
      <dgm:prSet presAssocID="{D7ED4BB6-10F7-4ABE-94D4-C99E90D801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rarchia"/>
        </a:ext>
      </dgm:extLst>
    </dgm:pt>
    <dgm:pt modelId="{8DC133CC-D76D-453E-AEDE-638F7C60C752}" type="pres">
      <dgm:prSet presAssocID="{D7ED4BB6-10F7-4ABE-94D4-C99E90D801DF}" presName="spaceRect" presStyleCnt="0"/>
      <dgm:spPr/>
    </dgm:pt>
    <dgm:pt modelId="{B10FAA22-DD65-491B-AF05-E06E14B94029}" type="pres">
      <dgm:prSet presAssocID="{D7ED4BB6-10F7-4ABE-94D4-C99E90D801DF}" presName="textRect" presStyleLbl="revTx" presStyleIdx="1" presStyleCnt="3">
        <dgm:presLayoutVars>
          <dgm:chMax val="1"/>
          <dgm:chPref val="1"/>
        </dgm:presLayoutVars>
      </dgm:prSet>
      <dgm:spPr/>
    </dgm:pt>
    <dgm:pt modelId="{06559AF7-D70C-4037-9BC7-D1587A1890AC}" type="pres">
      <dgm:prSet presAssocID="{90287706-138C-4590-A60A-E75A6DACB7D2}" presName="sibTrans" presStyleCnt="0"/>
      <dgm:spPr/>
    </dgm:pt>
    <dgm:pt modelId="{7D617450-3790-445D-9D1C-C919A63D112C}" type="pres">
      <dgm:prSet presAssocID="{6AE242AB-B538-4156-9A39-61820B5A4045}" presName="compNode" presStyleCnt="0"/>
      <dgm:spPr/>
    </dgm:pt>
    <dgm:pt modelId="{291D99D7-CC8E-4D28-A737-A55519FF7BC4}" type="pres">
      <dgm:prSet presAssocID="{6AE242AB-B538-4156-9A39-61820B5A4045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rgbClr val="C00000"/>
        </a:solidFill>
      </dgm:spPr>
    </dgm:pt>
    <dgm:pt modelId="{7BC8612D-4804-474B-A722-5ACDF397D379}" type="pres">
      <dgm:prSet presAssocID="{6AE242AB-B538-4156-9A39-61820B5A404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A6AE4854-4134-4171-A099-0CD9509FD3BA}" type="pres">
      <dgm:prSet presAssocID="{6AE242AB-B538-4156-9A39-61820B5A4045}" presName="spaceRect" presStyleCnt="0"/>
      <dgm:spPr/>
    </dgm:pt>
    <dgm:pt modelId="{EE97ADA6-8A19-46AA-AC77-D9E6CD0E05BA}" type="pres">
      <dgm:prSet presAssocID="{6AE242AB-B538-4156-9A39-61820B5A404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129ED23-F936-446E-ABD4-1FE12C336AFE}" srcId="{88A76F22-8FEA-49B3-A577-2DF8428FEEF1}" destId="{BDB60AA5-617E-4A07-9728-B7EC2A47C95F}" srcOrd="0" destOrd="0" parTransId="{BCF75450-94B2-488B-B755-2DD40E5A63CB}" sibTransId="{A7A0DFFB-0F46-42AA-A12E-1312E9EF4260}"/>
    <dgm:cxn modelId="{A3DDA637-9D53-4764-8F92-653DFB403D90}" type="presOf" srcId="{6AE242AB-B538-4156-9A39-61820B5A4045}" destId="{EE97ADA6-8A19-46AA-AC77-D9E6CD0E05BA}" srcOrd="0" destOrd="0" presId="urn:microsoft.com/office/officeart/2018/5/layout/IconLeafLabelList"/>
    <dgm:cxn modelId="{D0709D70-C280-423B-8DBD-76F5059EDC19}" type="presOf" srcId="{D7ED4BB6-10F7-4ABE-94D4-C99E90D801DF}" destId="{B10FAA22-DD65-491B-AF05-E06E14B94029}" srcOrd="0" destOrd="0" presId="urn:microsoft.com/office/officeart/2018/5/layout/IconLeafLabelList"/>
    <dgm:cxn modelId="{32BC1DC4-6328-4005-8555-56168CC36C0B}" srcId="{88A76F22-8FEA-49B3-A577-2DF8428FEEF1}" destId="{D7ED4BB6-10F7-4ABE-94D4-C99E90D801DF}" srcOrd="1" destOrd="0" parTransId="{ED1B6BF9-8B50-4A5A-A5EE-C177F6F3E403}" sibTransId="{90287706-138C-4590-A60A-E75A6DACB7D2}"/>
    <dgm:cxn modelId="{3A2989CA-5C82-4DEE-A32F-629D7B81D6C7}" type="presOf" srcId="{BDB60AA5-617E-4A07-9728-B7EC2A47C95F}" destId="{16879A64-B5FA-4372-98FF-4F4E5B4994EC}" srcOrd="0" destOrd="0" presId="urn:microsoft.com/office/officeart/2018/5/layout/IconLeafLabelList"/>
    <dgm:cxn modelId="{3F35ACDA-437E-431C-928E-5FBA60D09DC1}" srcId="{88A76F22-8FEA-49B3-A577-2DF8428FEEF1}" destId="{6AE242AB-B538-4156-9A39-61820B5A4045}" srcOrd="2" destOrd="0" parTransId="{3FB64088-3B0F-4826-88F8-81A9090DEF98}" sibTransId="{C429800D-87BF-4B63-B250-D8AF35BE972E}"/>
    <dgm:cxn modelId="{0C1284ED-385D-451C-8989-76034C362C57}" type="presOf" srcId="{88A76F22-8FEA-49B3-A577-2DF8428FEEF1}" destId="{35F54F71-24DF-4E60-8123-18076FC27FF7}" srcOrd="0" destOrd="0" presId="urn:microsoft.com/office/officeart/2018/5/layout/IconLeafLabelList"/>
    <dgm:cxn modelId="{1DC97998-CE5C-4AEB-A406-1BF4B30B3E19}" type="presParOf" srcId="{35F54F71-24DF-4E60-8123-18076FC27FF7}" destId="{F0B6D748-BE60-4F5D-B1F3-EF3FEB004F04}" srcOrd="0" destOrd="0" presId="urn:microsoft.com/office/officeart/2018/5/layout/IconLeafLabelList"/>
    <dgm:cxn modelId="{CB87E41A-C6B0-4BF0-8ABA-C28FBD470A24}" type="presParOf" srcId="{F0B6D748-BE60-4F5D-B1F3-EF3FEB004F04}" destId="{6548CA46-ACA4-4765-A127-C2EA24CFB224}" srcOrd="0" destOrd="0" presId="urn:microsoft.com/office/officeart/2018/5/layout/IconLeafLabelList"/>
    <dgm:cxn modelId="{F194CE75-5CCA-44EA-AB2A-A783C8756CC6}" type="presParOf" srcId="{F0B6D748-BE60-4F5D-B1F3-EF3FEB004F04}" destId="{AB89A6D9-F201-4783-BA92-AE30F718268A}" srcOrd="1" destOrd="0" presId="urn:microsoft.com/office/officeart/2018/5/layout/IconLeafLabelList"/>
    <dgm:cxn modelId="{6F5AE9AB-7159-44DB-B5F3-CBF3148FF216}" type="presParOf" srcId="{F0B6D748-BE60-4F5D-B1F3-EF3FEB004F04}" destId="{0C7B01DF-5601-492A-95F4-2455652299BF}" srcOrd="2" destOrd="0" presId="urn:microsoft.com/office/officeart/2018/5/layout/IconLeafLabelList"/>
    <dgm:cxn modelId="{BAD6BFBF-EAD4-4461-850E-7DF30867B163}" type="presParOf" srcId="{F0B6D748-BE60-4F5D-B1F3-EF3FEB004F04}" destId="{16879A64-B5FA-4372-98FF-4F4E5B4994EC}" srcOrd="3" destOrd="0" presId="urn:microsoft.com/office/officeart/2018/5/layout/IconLeafLabelList"/>
    <dgm:cxn modelId="{DCEA35D4-0C0A-4E36-837A-FBAC77932910}" type="presParOf" srcId="{35F54F71-24DF-4E60-8123-18076FC27FF7}" destId="{87866F04-824B-4AE6-8C91-138A0564E515}" srcOrd="1" destOrd="0" presId="urn:microsoft.com/office/officeart/2018/5/layout/IconLeafLabelList"/>
    <dgm:cxn modelId="{436ACA31-0795-4BA4-BC7B-EF6842E0E405}" type="presParOf" srcId="{35F54F71-24DF-4E60-8123-18076FC27FF7}" destId="{6886A6CF-20A1-418B-8B74-BDADC68E6101}" srcOrd="2" destOrd="0" presId="urn:microsoft.com/office/officeart/2018/5/layout/IconLeafLabelList"/>
    <dgm:cxn modelId="{18BA60F0-C784-4A41-90FE-C08326E50D6D}" type="presParOf" srcId="{6886A6CF-20A1-418B-8B74-BDADC68E6101}" destId="{B97359CC-8AC5-4C90-A0AA-6D5FC99FC4F0}" srcOrd="0" destOrd="0" presId="urn:microsoft.com/office/officeart/2018/5/layout/IconLeafLabelList"/>
    <dgm:cxn modelId="{6C861D48-67DC-4D5D-B7F3-B91363CDB32D}" type="presParOf" srcId="{6886A6CF-20A1-418B-8B74-BDADC68E6101}" destId="{15FF9E8C-AD7F-4F82-B499-C718890972A1}" srcOrd="1" destOrd="0" presId="urn:microsoft.com/office/officeart/2018/5/layout/IconLeafLabelList"/>
    <dgm:cxn modelId="{1A4C3A11-6036-4CD4-AFA3-06150F54C729}" type="presParOf" srcId="{6886A6CF-20A1-418B-8B74-BDADC68E6101}" destId="{8DC133CC-D76D-453E-AEDE-638F7C60C752}" srcOrd="2" destOrd="0" presId="urn:microsoft.com/office/officeart/2018/5/layout/IconLeafLabelList"/>
    <dgm:cxn modelId="{ECBF8C22-B0BE-4943-8EC9-B774FEF267EC}" type="presParOf" srcId="{6886A6CF-20A1-418B-8B74-BDADC68E6101}" destId="{B10FAA22-DD65-491B-AF05-E06E14B94029}" srcOrd="3" destOrd="0" presId="urn:microsoft.com/office/officeart/2018/5/layout/IconLeafLabelList"/>
    <dgm:cxn modelId="{32124B09-5114-4976-A04D-FC485EA037EA}" type="presParOf" srcId="{35F54F71-24DF-4E60-8123-18076FC27FF7}" destId="{06559AF7-D70C-4037-9BC7-D1587A1890AC}" srcOrd="3" destOrd="0" presId="urn:microsoft.com/office/officeart/2018/5/layout/IconLeafLabelList"/>
    <dgm:cxn modelId="{A34865E9-3DFC-443C-B049-C24318CAB2F5}" type="presParOf" srcId="{35F54F71-24DF-4E60-8123-18076FC27FF7}" destId="{7D617450-3790-445D-9D1C-C919A63D112C}" srcOrd="4" destOrd="0" presId="urn:microsoft.com/office/officeart/2018/5/layout/IconLeafLabelList"/>
    <dgm:cxn modelId="{AA83A490-24DA-4FB8-AC22-EA0820250D85}" type="presParOf" srcId="{7D617450-3790-445D-9D1C-C919A63D112C}" destId="{291D99D7-CC8E-4D28-A737-A55519FF7BC4}" srcOrd="0" destOrd="0" presId="urn:microsoft.com/office/officeart/2018/5/layout/IconLeafLabelList"/>
    <dgm:cxn modelId="{29CAF693-B969-422D-B31D-0335F41031A6}" type="presParOf" srcId="{7D617450-3790-445D-9D1C-C919A63D112C}" destId="{7BC8612D-4804-474B-A722-5ACDF397D379}" srcOrd="1" destOrd="0" presId="urn:microsoft.com/office/officeart/2018/5/layout/IconLeafLabelList"/>
    <dgm:cxn modelId="{04DB1BCB-3F0F-4C2C-A10A-EBF39AE05281}" type="presParOf" srcId="{7D617450-3790-445D-9D1C-C919A63D112C}" destId="{A6AE4854-4134-4171-A099-0CD9509FD3BA}" srcOrd="2" destOrd="0" presId="urn:microsoft.com/office/officeart/2018/5/layout/IconLeafLabelList"/>
    <dgm:cxn modelId="{23FB51B3-012E-4D6C-83B9-9EFCEFDD38B5}" type="presParOf" srcId="{7D617450-3790-445D-9D1C-C919A63D112C}" destId="{EE97ADA6-8A19-46AA-AC77-D9E6CD0E05B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8CA46-ACA4-4765-A127-C2EA24CFB224}">
      <dsp:nvSpPr>
        <dsp:cNvPr id="0" name=""/>
        <dsp:cNvSpPr/>
      </dsp:nvSpPr>
      <dsp:spPr>
        <a:xfrm>
          <a:off x="702434" y="59638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9A6D9-F201-4783-BA92-AE30F718268A}">
      <dsp:nvSpPr>
        <dsp:cNvPr id="0" name=""/>
        <dsp:cNvSpPr/>
      </dsp:nvSpPr>
      <dsp:spPr>
        <a:xfrm>
          <a:off x="1119247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79A64-B5FA-4372-98FF-4F4E5B4994EC}">
      <dsp:nvSpPr>
        <dsp:cNvPr id="0" name=""/>
        <dsp:cNvSpPr/>
      </dsp:nvSpPr>
      <dsp:spPr>
        <a:xfrm>
          <a:off x="77216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500" kern="1200" dirty="0"/>
            <a:t>Goal: 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500" i="1" kern="1200" dirty="0" err="1"/>
            <a:t>search</a:t>
          </a:r>
          <a:r>
            <a:rPr lang="it-IT" sz="1500" i="1" kern="1200" dirty="0"/>
            <a:t> for </a:t>
          </a:r>
          <a:r>
            <a:rPr lang="it-IT" sz="1500" i="1" kern="1200" dirty="0" err="1"/>
            <a:t>spatial</a:t>
          </a:r>
          <a:r>
            <a:rPr lang="it-IT" sz="1500" i="1" kern="1200" dirty="0"/>
            <a:t> trends</a:t>
          </a:r>
          <a:endParaRPr lang="en-US" sz="1500" kern="1200" dirty="0"/>
        </a:p>
      </dsp:txBody>
      <dsp:txXfrm>
        <a:off x="77216" y="2624638"/>
        <a:ext cx="3206250" cy="720000"/>
      </dsp:txXfrm>
    </dsp:sp>
    <dsp:sp modelId="{B97359CC-8AC5-4C90-A0AA-6D5FC99FC4F0}">
      <dsp:nvSpPr>
        <dsp:cNvPr id="0" name=""/>
        <dsp:cNvSpPr/>
      </dsp:nvSpPr>
      <dsp:spPr>
        <a:xfrm>
          <a:off x="4469778" y="59638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FF9E8C-AD7F-4F82-B499-C718890972A1}">
      <dsp:nvSpPr>
        <dsp:cNvPr id="0" name=""/>
        <dsp:cNvSpPr/>
      </dsp:nvSpPr>
      <dsp:spPr>
        <a:xfrm>
          <a:off x="4886591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FAA22-DD65-491B-AF05-E06E14B94029}">
      <dsp:nvSpPr>
        <dsp:cNvPr id="0" name=""/>
        <dsp:cNvSpPr/>
      </dsp:nvSpPr>
      <dsp:spPr>
        <a:xfrm>
          <a:off x="3844559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500" kern="1200"/>
            <a:t>An uncommon framework: </a:t>
          </a:r>
          <a:r>
            <a:rPr lang="it-IT" sz="1500" i="1" kern="1200"/>
            <a:t>the two-layered repeated measures structure</a:t>
          </a:r>
          <a:endParaRPr lang="en-US" sz="1500" kern="1200"/>
        </a:p>
      </dsp:txBody>
      <dsp:txXfrm>
        <a:off x="3844559" y="2624638"/>
        <a:ext cx="3206250" cy="720000"/>
      </dsp:txXfrm>
    </dsp:sp>
    <dsp:sp modelId="{291D99D7-CC8E-4D28-A737-A55519FF7BC4}">
      <dsp:nvSpPr>
        <dsp:cNvPr id="0" name=""/>
        <dsp:cNvSpPr/>
      </dsp:nvSpPr>
      <dsp:spPr>
        <a:xfrm>
          <a:off x="8237122" y="59638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8612D-4804-474B-A722-5ACDF397D379}">
      <dsp:nvSpPr>
        <dsp:cNvPr id="0" name=""/>
        <dsp:cNvSpPr/>
      </dsp:nvSpPr>
      <dsp:spPr>
        <a:xfrm>
          <a:off x="8653935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7ADA6-8A19-46AA-AC77-D9E6CD0E05BA}">
      <dsp:nvSpPr>
        <dsp:cNvPr id="0" name=""/>
        <dsp:cNvSpPr/>
      </dsp:nvSpPr>
      <dsp:spPr>
        <a:xfrm>
          <a:off x="7611903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500" kern="1200" dirty="0"/>
            <a:t>A </a:t>
          </a:r>
          <a:r>
            <a:rPr lang="it-IT" sz="1500" kern="1200" dirty="0" err="1"/>
            <a:t>natural</a:t>
          </a:r>
          <a:r>
            <a:rPr lang="it-IT" sz="1500" kern="1200" dirty="0"/>
            <a:t> extension: 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500" i="1" kern="1200" dirty="0"/>
            <a:t>the mixed </a:t>
          </a:r>
          <a:r>
            <a:rPr lang="it-IT" sz="1500" i="1" kern="1200" dirty="0" err="1"/>
            <a:t>effect</a:t>
          </a:r>
          <a:r>
            <a:rPr lang="it-IT" sz="1500" i="1" kern="1200" dirty="0"/>
            <a:t> </a:t>
          </a:r>
          <a:r>
            <a:rPr lang="it-IT" sz="1500" i="1" kern="1200" dirty="0" err="1"/>
            <a:t>spatial</a:t>
          </a:r>
          <a:r>
            <a:rPr lang="it-IT" sz="1500" i="1" kern="1200" dirty="0"/>
            <a:t> models</a:t>
          </a:r>
          <a:endParaRPr lang="en-US" sz="1500" kern="1200" dirty="0"/>
        </a:p>
      </dsp:txBody>
      <dsp:txXfrm>
        <a:off x="7611903" y="2624638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EF9DB-9C1D-4FB3-8385-4666732EEAB9}" type="datetimeFigureOut">
              <a:rPr lang="it-IT" smtClean="0"/>
              <a:t>23/07/2020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AFB90-A3BC-47B4-A163-C055C9B1741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505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745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1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364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7298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20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67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93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99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766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846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618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060936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25646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16046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12516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526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0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48478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785054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271085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32966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22859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77783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nb-NO" smtClean="0"/>
              <a:t>‹N›</a:t>
            </a:fld>
            <a:endParaRPr lang="nb-N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34291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16184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79939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9772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536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27058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818418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2046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307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222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5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63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4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06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6892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png"/><Relationship Id="rId10" Type="http://schemas.openxmlformats.org/officeDocument/2006/relationships/image" Target="../media/image34.jpeg"/><Relationship Id="rId4" Type="http://schemas.openxmlformats.org/officeDocument/2006/relationships/image" Target="../media/image4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JPG"/><Relationship Id="rId7" Type="http://schemas.openxmlformats.org/officeDocument/2006/relationships/image" Target="../media/image13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72330AA-E11E-458E-8798-12C7F7738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A6BDC1B0-0C91-4230-BFEB-9C8ED19B9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449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8E0A26E-4EA8-4E6C-97A2-7B6C1C13F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814824" y="480824"/>
            <a:ext cx="6858001" cy="5896352"/>
          </a:xfrm>
          <a:custGeom>
            <a:avLst/>
            <a:gdLst>
              <a:gd name="connsiteX0" fmla="*/ 6858001 w 6858001"/>
              <a:gd name="connsiteY0" fmla="*/ 1177 h 5896352"/>
              <a:gd name="connsiteX1" fmla="*/ 6858001 w 6858001"/>
              <a:gd name="connsiteY1" fmla="*/ 1344715 h 5896352"/>
              <a:gd name="connsiteX2" fmla="*/ 6858000 w 6858001"/>
              <a:gd name="connsiteY2" fmla="*/ 1344715 h 5896352"/>
              <a:gd name="connsiteX3" fmla="*/ 6858000 w 6858001"/>
              <a:gd name="connsiteY3" fmla="*/ 5896352 h 5896352"/>
              <a:gd name="connsiteX4" fmla="*/ 0 w 6858001"/>
              <a:gd name="connsiteY4" fmla="*/ 5896351 h 5896352"/>
              <a:gd name="connsiteX5" fmla="*/ 0 w 6858001"/>
              <a:gd name="connsiteY5" fmla="*/ 904459 h 5896352"/>
              <a:gd name="connsiteX6" fmla="*/ 1 w 6858001"/>
              <a:gd name="connsiteY6" fmla="*/ 904459 h 5896352"/>
              <a:gd name="connsiteX7" fmla="*/ 1 w 6858001"/>
              <a:gd name="connsiteY7" fmla="*/ 0 h 5896352"/>
              <a:gd name="connsiteX8" fmla="*/ 40463 w 6858001"/>
              <a:gd name="connsiteY8" fmla="*/ 5883 h 5896352"/>
              <a:gd name="connsiteX9" fmla="*/ 159107 w 6858001"/>
              <a:gd name="connsiteY9" fmla="*/ 23196 h 5896352"/>
              <a:gd name="connsiteX10" fmla="*/ 245518 w 6858001"/>
              <a:gd name="connsiteY10" fmla="*/ 35299 h 5896352"/>
              <a:gd name="connsiteX11" fmla="*/ 348388 w 6858001"/>
              <a:gd name="connsiteY11" fmla="*/ 48073 h 5896352"/>
              <a:gd name="connsiteX12" fmla="*/ 470460 w 6858001"/>
              <a:gd name="connsiteY12" fmla="*/ 63369 h 5896352"/>
              <a:gd name="connsiteX13" fmla="*/ 605563 w 6858001"/>
              <a:gd name="connsiteY13" fmla="*/ 79506 h 5896352"/>
              <a:gd name="connsiteX14" fmla="*/ 757810 w 6858001"/>
              <a:gd name="connsiteY14" fmla="*/ 96483 h 5896352"/>
              <a:gd name="connsiteX15" fmla="*/ 923774 w 6858001"/>
              <a:gd name="connsiteY15" fmla="*/ 114469 h 5896352"/>
              <a:gd name="connsiteX16" fmla="*/ 1104139 w 6858001"/>
              <a:gd name="connsiteY16" fmla="*/ 132454 h 5896352"/>
              <a:gd name="connsiteX17" fmla="*/ 1296163 w 6858001"/>
              <a:gd name="connsiteY17" fmla="*/ 150776 h 5896352"/>
              <a:gd name="connsiteX18" fmla="*/ 1503275 w 6858001"/>
              <a:gd name="connsiteY18" fmla="*/ 167753 h 5896352"/>
              <a:gd name="connsiteX19" fmla="*/ 1719988 w 6858001"/>
              <a:gd name="connsiteY19" fmla="*/ 184058 h 5896352"/>
              <a:gd name="connsiteX20" fmla="*/ 1949045 w 6858001"/>
              <a:gd name="connsiteY20" fmla="*/ 198849 h 5896352"/>
              <a:gd name="connsiteX21" fmla="*/ 2187703 w 6858001"/>
              <a:gd name="connsiteY21" fmla="*/ 212969 h 5896352"/>
              <a:gd name="connsiteX22" fmla="*/ 2436649 w 6858001"/>
              <a:gd name="connsiteY22" fmla="*/ 226248 h 5896352"/>
              <a:gd name="connsiteX23" fmla="*/ 2564208 w 6858001"/>
              <a:gd name="connsiteY23" fmla="*/ 230955 h 5896352"/>
              <a:gd name="connsiteX24" fmla="*/ 2694509 w 6858001"/>
              <a:gd name="connsiteY24" fmla="*/ 236165 h 5896352"/>
              <a:gd name="connsiteX25" fmla="*/ 2826868 w 6858001"/>
              <a:gd name="connsiteY25" fmla="*/ 241040 h 5896352"/>
              <a:gd name="connsiteX26" fmla="*/ 2959914 w 6858001"/>
              <a:gd name="connsiteY26" fmla="*/ 244234 h 5896352"/>
              <a:gd name="connsiteX27" fmla="*/ 3095702 w 6858001"/>
              <a:gd name="connsiteY27" fmla="*/ 247091 h 5896352"/>
              <a:gd name="connsiteX28" fmla="*/ 3232862 w 6858001"/>
              <a:gd name="connsiteY28" fmla="*/ 250117 h 5896352"/>
              <a:gd name="connsiteX29" fmla="*/ 3372765 w 6858001"/>
              <a:gd name="connsiteY29" fmla="*/ 252134 h 5896352"/>
              <a:gd name="connsiteX30" fmla="*/ 3514040 w 6858001"/>
              <a:gd name="connsiteY30" fmla="*/ 252134 h 5896352"/>
              <a:gd name="connsiteX31" fmla="*/ 3656686 w 6858001"/>
              <a:gd name="connsiteY31" fmla="*/ 253142 h 5896352"/>
              <a:gd name="connsiteX32" fmla="*/ 3800704 w 6858001"/>
              <a:gd name="connsiteY32" fmla="*/ 252134 h 5896352"/>
              <a:gd name="connsiteX33" fmla="*/ 3946780 w 6858001"/>
              <a:gd name="connsiteY33" fmla="*/ 250117 h 5896352"/>
              <a:gd name="connsiteX34" fmla="*/ 4092855 w 6858001"/>
              <a:gd name="connsiteY34" fmla="*/ 248268 h 5896352"/>
              <a:gd name="connsiteX35" fmla="*/ 4240988 w 6858001"/>
              <a:gd name="connsiteY35" fmla="*/ 244234 h 5896352"/>
              <a:gd name="connsiteX36" fmla="*/ 4390492 w 6858001"/>
              <a:gd name="connsiteY36" fmla="*/ 240032 h 5896352"/>
              <a:gd name="connsiteX37" fmla="*/ 4539997 w 6858001"/>
              <a:gd name="connsiteY37" fmla="*/ 235157 h 5896352"/>
              <a:gd name="connsiteX38" fmla="*/ 4690873 w 6858001"/>
              <a:gd name="connsiteY38" fmla="*/ 228266 h 5896352"/>
              <a:gd name="connsiteX39" fmla="*/ 4843120 w 6858001"/>
              <a:gd name="connsiteY39" fmla="*/ 220029 h 5896352"/>
              <a:gd name="connsiteX40" fmla="*/ 4996054 w 6858001"/>
              <a:gd name="connsiteY40" fmla="*/ 212129 h 5896352"/>
              <a:gd name="connsiteX41" fmla="*/ 5148987 w 6858001"/>
              <a:gd name="connsiteY41" fmla="*/ 202044 h 5896352"/>
              <a:gd name="connsiteX42" fmla="*/ 5303978 w 6858001"/>
              <a:gd name="connsiteY42" fmla="*/ 189941 h 5896352"/>
              <a:gd name="connsiteX43" fmla="*/ 5456911 w 6858001"/>
              <a:gd name="connsiteY43" fmla="*/ 177839 h 5896352"/>
              <a:gd name="connsiteX44" fmla="*/ 5612588 w 6858001"/>
              <a:gd name="connsiteY44" fmla="*/ 163887 h 5896352"/>
              <a:gd name="connsiteX45" fmla="*/ 5768950 w 6858001"/>
              <a:gd name="connsiteY45" fmla="*/ 148591 h 5896352"/>
              <a:gd name="connsiteX46" fmla="*/ 5923255 w 6858001"/>
              <a:gd name="connsiteY46" fmla="*/ 132455 h 5896352"/>
              <a:gd name="connsiteX47" fmla="*/ 6079618 w 6858001"/>
              <a:gd name="connsiteY47" fmla="*/ 113629 h 5896352"/>
              <a:gd name="connsiteX48" fmla="*/ 6235294 w 6858001"/>
              <a:gd name="connsiteY48" fmla="*/ 93458 h 5896352"/>
              <a:gd name="connsiteX49" fmla="*/ 6391657 w 6858001"/>
              <a:gd name="connsiteY49" fmla="*/ 73455 h 5896352"/>
              <a:gd name="connsiteX50" fmla="*/ 6547333 w 6858001"/>
              <a:gd name="connsiteY50" fmla="*/ 50091 h 5896352"/>
              <a:gd name="connsiteX51" fmla="*/ 6702324 w 6858001"/>
              <a:gd name="connsiteY51" fmla="*/ 26222 h 5896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896352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896352"/>
                </a:lnTo>
                <a:lnTo>
                  <a:pt x="0" y="5896351"/>
                </a:lnTo>
                <a:lnTo>
                  <a:pt x="0" y="904459"/>
                </a:lnTo>
                <a:lnTo>
                  <a:pt x="1" y="904459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841CC0-B7A9-4828-B82F-9C6B433BD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E05919-D800-40FD-A3BD-4B9CC40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428412" cy="6858000"/>
            <a:chOff x="0" y="0"/>
            <a:chExt cx="11428412" cy="6858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E70C79C-8688-4786-8FCD-43A4B5D5B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"/>
            <a:stretch/>
          </p:blipFill>
          <p:spPr>
            <a:xfrm>
              <a:off x="0" y="2669685"/>
              <a:ext cx="4037012" cy="418831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A6338A0-2BDA-4E79-A762-AAD8608C0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0"/>
            <a:stretch/>
          </p:blipFill>
          <p:spPr>
            <a:xfrm>
              <a:off x="0" y="2892347"/>
              <a:ext cx="1522412" cy="2365453"/>
            </a:xfrm>
            <a:prstGeom prst="rect">
              <a:avLst/>
            </a:prstGeom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685624D-3645-4129-9FF6-0C59DBF23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alpha val="7000"/>
                    <a:lumMod val="60000"/>
                    <a:lumOff val="40000"/>
                  </a:schemeClr>
                </a:gs>
                <a:gs pos="69000">
                  <a:schemeClr val="tx2">
                    <a:alpha val="0"/>
                    <a:lumMod val="60000"/>
                    <a:lumOff val="40000"/>
                  </a:schemeClr>
                </a:gs>
                <a:gs pos="36000">
                  <a:schemeClr val="tx2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3F24C1B-E4C1-43E7-84B3-DD476F383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3"/>
            <a:stretch/>
          </p:blipFill>
          <p:spPr>
            <a:xfrm>
              <a:off x="7999412" y="0"/>
              <a:ext cx="1603387" cy="114140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725CE5D-088A-4522-9817-4B485D6E7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320"/>
            <a:stretch/>
          </p:blipFill>
          <p:spPr>
            <a:xfrm>
              <a:off x="8605878" y="6096000"/>
              <a:ext cx="993734" cy="762000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3CE4A4DA-43C6-4031-A88D-A7D8DECF9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673" y="1676400"/>
            <a:ext cx="4752399" cy="332958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it-IT" sz="4500" dirty="0" err="1">
                <a:solidFill>
                  <a:srgbClr val="EBEBEB"/>
                </a:solidFill>
              </a:rPr>
              <a:t>Earthquake</a:t>
            </a:r>
            <a:r>
              <a:rPr lang="it-IT" sz="4500" dirty="0">
                <a:solidFill>
                  <a:srgbClr val="EBEBEB"/>
                </a:solidFill>
              </a:rPr>
              <a:t> </a:t>
            </a:r>
            <a:r>
              <a:rPr lang="it-IT" sz="4500" dirty="0" err="1">
                <a:solidFill>
                  <a:srgbClr val="EBEBEB"/>
                </a:solidFill>
              </a:rPr>
              <a:t>intensity</a:t>
            </a:r>
            <a:r>
              <a:rPr lang="it-IT" sz="4500" dirty="0">
                <a:solidFill>
                  <a:srgbClr val="EBEBEB"/>
                </a:solidFill>
              </a:rPr>
              <a:t> </a:t>
            </a:r>
            <a:r>
              <a:rPr lang="it-IT" sz="4500" dirty="0" err="1">
                <a:solidFill>
                  <a:srgbClr val="EBEBEB"/>
                </a:solidFill>
              </a:rPr>
              <a:t>measures</a:t>
            </a:r>
            <a:r>
              <a:rPr lang="it-IT" sz="4500" dirty="0">
                <a:solidFill>
                  <a:srgbClr val="EBEBEB"/>
                </a:solidFill>
              </a:rPr>
              <a:t> for ground </a:t>
            </a:r>
            <a:r>
              <a:rPr lang="it-IT" sz="4500" dirty="0" err="1">
                <a:solidFill>
                  <a:srgbClr val="EBEBEB"/>
                </a:solidFill>
              </a:rPr>
              <a:t>motion</a:t>
            </a:r>
            <a:r>
              <a:rPr lang="it-IT" sz="4500" dirty="0">
                <a:solidFill>
                  <a:srgbClr val="EBEBEB"/>
                </a:solidFill>
              </a:rPr>
              <a:t> </a:t>
            </a:r>
            <a:r>
              <a:rPr lang="it-IT" sz="4500" dirty="0" err="1">
                <a:solidFill>
                  <a:srgbClr val="EBEBEB"/>
                </a:solidFill>
              </a:rPr>
              <a:t>prediction</a:t>
            </a:r>
            <a:r>
              <a:rPr lang="it-IT" sz="4500" dirty="0">
                <a:solidFill>
                  <a:srgbClr val="EBEBEB"/>
                </a:solidFill>
              </a:rPr>
              <a:t> on </a:t>
            </a:r>
            <a:br>
              <a:rPr lang="it-IT" sz="4500" dirty="0">
                <a:solidFill>
                  <a:srgbClr val="EBEBEB"/>
                </a:solidFill>
              </a:rPr>
            </a:br>
            <a:r>
              <a:rPr lang="it-IT" sz="4500" dirty="0">
                <a:solidFill>
                  <a:srgbClr val="EBEBEB"/>
                </a:solidFill>
              </a:rPr>
              <a:t>Southern </a:t>
            </a:r>
            <a:r>
              <a:rPr lang="it-IT" sz="4500" dirty="0" err="1">
                <a:solidFill>
                  <a:srgbClr val="EBEBEB"/>
                </a:solidFill>
              </a:rPr>
              <a:t>Italy</a:t>
            </a:r>
            <a:endParaRPr lang="it-IT" sz="4500" dirty="0">
              <a:solidFill>
                <a:srgbClr val="EBEBEB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16277AA-E142-4351-BAAB-D2712E28B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7435" y="1233746"/>
            <a:ext cx="2299973" cy="1690480"/>
          </a:xfrm>
          <a:prstGeom prst="rect">
            <a:avLst/>
          </a:prstGeom>
          <a:effectLst/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D962572-F5B4-490B-88E6-D79F1BF212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940" y="3459219"/>
            <a:ext cx="4947767" cy="54860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BC4ABE-6E43-4B3A-B314-32D18D465FEC}"/>
              </a:ext>
            </a:extLst>
          </p:cNvPr>
          <p:cNvSpPr txBox="1"/>
          <p:nvPr/>
        </p:nvSpPr>
        <p:spPr>
          <a:xfrm>
            <a:off x="6855120" y="4526718"/>
            <a:ext cx="497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Mirko Giovio</a:t>
            </a:r>
          </a:p>
          <a:p>
            <a:r>
              <a:rPr lang="it-IT" dirty="0"/>
              <a:t>Riccardo Scaramuzza</a:t>
            </a:r>
          </a:p>
          <a:p>
            <a:r>
              <a:rPr lang="it-IT" dirty="0"/>
              <a:t>Riccardo Sparacino</a:t>
            </a:r>
          </a:p>
          <a:p>
            <a:r>
              <a:rPr lang="it-IT" dirty="0"/>
              <a:t>Daniele Venturini</a:t>
            </a:r>
          </a:p>
          <a:p>
            <a:r>
              <a:rPr lang="it-IT" dirty="0"/>
              <a:t>Paolo Vergottini</a:t>
            </a:r>
          </a:p>
        </p:txBody>
      </p:sp>
    </p:spTree>
    <p:extLst>
      <p:ext uri="{BB962C8B-B14F-4D97-AF65-F5344CB8AC3E}">
        <p14:creationId xmlns:p14="http://schemas.microsoft.com/office/powerpoint/2010/main" val="3437001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5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6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1075829-54F1-4DFD-90E5-46E02728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2179" y="1358077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EC8 Model</a:t>
            </a:r>
          </a:p>
        </p:txBody>
      </p:sp>
      <p:sp>
        <p:nvSpPr>
          <p:cNvPr id="3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AB47DD-FEEE-4583-B2D4-8E053425F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89108" y="647698"/>
            <a:ext cx="6180154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36809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CE9E3AD-BC11-40ED-B93D-89ABBFE2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EBEBEB"/>
                </a:solidFill>
              </a:rPr>
              <a:t>Clustering</a:t>
            </a:r>
          </a:p>
        </p:txBody>
      </p:sp>
      <p:sp>
        <p:nvSpPr>
          <p:cNvPr id="34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64154C6-2223-4BC8-ADD8-0FFCCC9B9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33" t="6601" r="40500" b="12741"/>
          <a:stretch/>
        </p:blipFill>
        <p:spPr>
          <a:xfrm>
            <a:off x="7965368" y="241298"/>
            <a:ext cx="2680561" cy="6515102"/>
          </a:xfrm>
          <a:prstGeom prst="rect">
            <a:avLst/>
          </a:prstGeom>
          <a:effectLst/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AE2CB9-482F-423C-87AD-DF272E368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rgbClr val="FFFFFF"/>
                </a:solidFill>
              </a:rPr>
              <a:t>Depth-</a:t>
            </a:r>
            <a:r>
              <a:rPr lang="it-IT" dirty="0" err="1">
                <a:solidFill>
                  <a:srgbClr val="FFFFFF"/>
                </a:solidFill>
              </a:rPr>
              <a:t>based</a:t>
            </a:r>
            <a:r>
              <a:rPr lang="it-IT" dirty="0">
                <a:solidFill>
                  <a:srgbClr val="FFFFFF"/>
                </a:solidFill>
              </a:rPr>
              <a:t> clustering: deep </a:t>
            </a:r>
            <a:r>
              <a:rPr lang="it-IT" dirty="0" err="1">
                <a:solidFill>
                  <a:srgbClr val="FFFFFF"/>
                </a:solidFill>
              </a:rPr>
              <a:t>earthquakes</a:t>
            </a:r>
            <a:r>
              <a:rPr lang="it-IT" dirty="0">
                <a:solidFill>
                  <a:srgbClr val="FFFFFF"/>
                </a:solidFill>
              </a:rPr>
              <a:t> &amp; </a:t>
            </a:r>
            <a:r>
              <a:rPr lang="it-IT" dirty="0" err="1">
                <a:solidFill>
                  <a:srgbClr val="FFFFFF"/>
                </a:solidFill>
              </a:rPr>
              <a:t>shallow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earthquakes</a:t>
            </a:r>
            <a:endParaRPr lang="it-IT" dirty="0">
              <a:solidFill>
                <a:srgbClr val="FFFFF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it-IT" dirty="0">
              <a:solidFill>
                <a:srgbClr val="FFFFF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rgbClr val="FFFFFF"/>
                </a:solidFill>
              </a:rPr>
              <a:t>2 clusters</a:t>
            </a:r>
          </a:p>
          <a:p>
            <a:pPr marL="0" indent="0">
              <a:buNone/>
            </a:pPr>
            <a:endParaRPr lang="it-IT" dirty="0">
              <a:solidFill>
                <a:srgbClr val="FFFFF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it-IT" dirty="0" err="1">
                <a:solidFill>
                  <a:srgbClr val="FFFFFF"/>
                </a:solidFill>
              </a:rPr>
              <a:t>Euclidean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distance</a:t>
            </a:r>
            <a:r>
              <a:rPr lang="it-IT" dirty="0">
                <a:solidFill>
                  <a:srgbClr val="FFFFFF"/>
                </a:solidFill>
              </a:rPr>
              <a:t> and </a:t>
            </a:r>
            <a:r>
              <a:rPr lang="it-IT" dirty="0" err="1">
                <a:solidFill>
                  <a:srgbClr val="FFFFFF"/>
                </a:solidFill>
              </a:rPr>
              <a:t>average</a:t>
            </a:r>
            <a:r>
              <a:rPr lang="it-IT" dirty="0">
                <a:solidFill>
                  <a:srgbClr val="FFFFFF"/>
                </a:solidFill>
              </a:rPr>
              <a:t> linkage  </a:t>
            </a:r>
          </a:p>
        </p:txBody>
      </p:sp>
    </p:spTree>
    <p:extLst>
      <p:ext uri="{BB962C8B-B14F-4D97-AF65-F5344CB8AC3E}">
        <p14:creationId xmlns:p14="http://schemas.microsoft.com/office/powerpoint/2010/main" val="3762983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1075829-54F1-4DFD-90E5-46E02728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4637" y="2319534"/>
            <a:ext cx="4300766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EBEBEB"/>
                </a:solidFill>
              </a:rPr>
              <a:t> Mixed-Effect Linear Model:</a:t>
            </a:r>
            <a:br>
              <a:rPr lang="en-US" sz="5400" dirty="0">
                <a:solidFill>
                  <a:srgbClr val="EBEBEB"/>
                </a:solidFill>
              </a:rPr>
            </a:br>
            <a:r>
              <a:rPr lang="en-US" sz="5400" dirty="0">
                <a:solidFill>
                  <a:srgbClr val="EBEBEB"/>
                </a:solidFill>
              </a:rPr>
              <a:t> clustering factor 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FD9ABAD-3D2A-4E93-BBE0-0AFA5B9C4E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8" t="26815" r="53508" b="9630"/>
          <a:stretch/>
        </p:blipFill>
        <p:spPr>
          <a:xfrm>
            <a:off x="827582" y="708804"/>
            <a:ext cx="6446641" cy="576819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C7479AD-B31D-43E1-942C-822AABA1D11C}"/>
              </a:ext>
            </a:extLst>
          </p:cNvPr>
          <p:cNvSpPr/>
          <p:nvPr/>
        </p:nvSpPr>
        <p:spPr>
          <a:xfrm>
            <a:off x="2052826" y="3810000"/>
            <a:ext cx="1035814" cy="233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2AC2640-E6A3-4209-AB4A-9EFD273E1FD3}"/>
              </a:ext>
            </a:extLst>
          </p:cNvPr>
          <p:cNvSpPr/>
          <p:nvPr/>
        </p:nvSpPr>
        <p:spPr>
          <a:xfrm>
            <a:off x="5710128" y="3810000"/>
            <a:ext cx="1147872" cy="233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2267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70A1E1-A7A4-43B1-8FB1-38AD03518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3300">
                <a:solidFill>
                  <a:srgbClr val="EBEBEB"/>
                </a:solidFill>
              </a:rPr>
              <a:t>Residuals spatial analysis:</a:t>
            </a:r>
            <a:br>
              <a:rPr lang="it-IT" sz="3300">
                <a:solidFill>
                  <a:srgbClr val="EBEBEB"/>
                </a:solidFill>
              </a:rPr>
            </a:br>
            <a:r>
              <a:rPr lang="it-IT" sz="3300">
                <a:solidFill>
                  <a:srgbClr val="EBEBEB"/>
                </a:solidFill>
              </a:rPr>
              <a:t>an uncommon framework</a:t>
            </a: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: Shape 1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ECEEE789-E3D1-496C-AA51-C435476696C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0893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4ADDB6-3D63-4B10-ADF4-EFAEB5054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The mixed-</a:t>
            </a:r>
            <a:r>
              <a:rPr lang="it-IT" dirty="0" err="1"/>
              <a:t>effect</a:t>
            </a:r>
            <a:r>
              <a:rPr lang="it-IT" dirty="0"/>
              <a:t> </a:t>
            </a:r>
            <a:r>
              <a:rPr lang="it-IT" dirty="0" err="1"/>
              <a:t>spatial</a:t>
            </a:r>
            <a:r>
              <a:rPr lang="it-IT" dirty="0"/>
              <a:t>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4D03D2B-B429-4204-BEC4-BA7655FFA5B6}"/>
                  </a:ext>
                </a:extLst>
              </p:cNvPr>
              <p:cNvSpPr txBox="1"/>
              <p:nvPr/>
            </p:nvSpPr>
            <p:spPr>
              <a:xfrm>
                <a:off x="4092233" y="2037850"/>
                <a:ext cx="4394449" cy="369332"/>
              </a:xfrm>
              <a:prstGeom prst="rect">
                <a:avLst/>
              </a:prstGeom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4D03D2B-B429-4204-BEC4-BA7655FFA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233" y="2037850"/>
                <a:ext cx="43944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71D27E9-87BC-4CB8-A84D-055F92D18C61}"/>
                  </a:ext>
                </a:extLst>
              </p:cNvPr>
              <p:cNvSpPr txBox="1"/>
              <p:nvPr/>
            </p:nvSpPr>
            <p:spPr>
              <a:xfrm>
                <a:off x="863224" y="3422806"/>
                <a:ext cx="2858988" cy="276999"/>
              </a:xfrm>
              <a:prstGeom prst="rect">
                <a:avLst/>
              </a:prstGeom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𝑑𝑒𝑝𝑒𝑛𝑑𝑒𝑛𝑡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71D27E9-87BC-4CB8-A84D-055F92D18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24" y="3422806"/>
                <a:ext cx="285898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7558D3F-AAFC-43AB-8C89-952D90DE6C27}"/>
                  </a:ext>
                </a:extLst>
              </p:cNvPr>
              <p:cNvSpPr txBox="1"/>
              <p:nvPr/>
            </p:nvSpPr>
            <p:spPr>
              <a:xfrm>
                <a:off x="863224" y="2919833"/>
                <a:ext cx="4679614" cy="276999"/>
              </a:xfrm>
              <a:prstGeom prst="rect">
                <a:avLst/>
              </a:prstGeom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𝑔𝑒𝑜𝑔𝑟𝑎𝑝h𝑖𝑐𝑎𝑙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𝑟𝑒𝑓𝑒𝑟𝑒𝑛𝑐𝑒𝑠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(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𝑐𝑜𝑜𝑟𝑑𝑖𝑛𝑎𝑡𝑒𝑠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7558D3F-AAFC-43AB-8C89-952D90DE6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24" y="2919833"/>
                <a:ext cx="467961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B91B052-332B-4E8D-85C6-247BCA378A96}"/>
                  </a:ext>
                </a:extLst>
              </p:cNvPr>
              <p:cNvSpPr txBox="1"/>
              <p:nvPr/>
            </p:nvSpPr>
            <p:spPr>
              <a:xfrm>
                <a:off x="863224" y="3935369"/>
                <a:ext cx="2300886" cy="276999"/>
              </a:xfrm>
              <a:prstGeom prst="rect">
                <a:avLst/>
              </a:prstGeom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𝑓𝑖𝑥𝑒𝑑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𝑒𝑓𝑓𝑒𝑐𝑡𝑠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B91B052-332B-4E8D-85C6-247BCA378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24" y="3935369"/>
                <a:ext cx="230088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F8E2A0B-731A-4CEA-B544-137776547DC2}"/>
                  </a:ext>
                </a:extLst>
              </p:cNvPr>
              <p:cNvSpPr txBox="1"/>
              <p:nvPr/>
            </p:nvSpPr>
            <p:spPr>
              <a:xfrm>
                <a:off x="863224" y="4471582"/>
                <a:ext cx="2428292" cy="276999"/>
              </a:xfrm>
              <a:prstGeom prst="rect">
                <a:avLst/>
              </a:prstGeom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𝑒𝑓𝑓𝑒𝑐𝑡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F8E2A0B-731A-4CEA-B544-137776547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24" y="4471582"/>
                <a:ext cx="24282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10BEA9E-26FE-44FE-9E0B-215FFDBDD87E}"/>
                  </a:ext>
                </a:extLst>
              </p:cNvPr>
              <p:cNvSpPr txBox="1"/>
              <p:nvPr/>
            </p:nvSpPr>
            <p:spPr>
              <a:xfrm>
                <a:off x="863224" y="4985584"/>
                <a:ext cx="4465389" cy="553998"/>
              </a:xfrm>
              <a:prstGeom prst="rect">
                <a:avLst/>
              </a:prstGeom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𝑠𝑡𝑟𝑜𝑛𝑔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𝑠𝑡𝑎𝑡𝑖𝑜𝑛𝑎𝑟𝑦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𝑓𝑖𝑒𝑙𝑑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𝑠𝑝𝑎𝑡𝑖𝑎𝑙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𝑒𝑓𝑓𝑒𝑐𝑡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10BEA9E-26FE-44FE-9E0B-215FFDBDD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24" y="4985584"/>
                <a:ext cx="446538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4F5E99A-3D3E-4A28-8FE7-7A94A1F7C346}"/>
                  </a:ext>
                </a:extLst>
              </p:cNvPr>
              <p:cNvSpPr txBox="1"/>
              <p:nvPr/>
            </p:nvSpPr>
            <p:spPr>
              <a:xfrm>
                <a:off x="852643" y="5684863"/>
                <a:ext cx="4690195" cy="276999"/>
              </a:xfrm>
              <a:prstGeom prst="rect">
                <a:avLst/>
              </a:prstGeom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𝑝𝑢𝑟𝑒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𝑛𝑢𝑔𝑔𝑒𝑡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𝑒𝑓𝑓𝑒𝑐𝑡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𝑚𝑒𝑎𝑠𝑢𝑟𝑒𝑚𝑒𝑛𝑡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4F5E99A-3D3E-4A28-8FE7-7A94A1F7C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43" y="5684863"/>
                <a:ext cx="469019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269F3DE-059D-4F4B-887D-D58810103835}"/>
                  </a:ext>
                </a:extLst>
              </p:cNvPr>
              <p:cNvSpPr txBox="1"/>
              <p:nvPr/>
            </p:nvSpPr>
            <p:spPr>
              <a:xfrm>
                <a:off x="7067428" y="5087432"/>
                <a:ext cx="3092257" cy="276999"/>
              </a:xfrm>
              <a:prstGeom prst="rect">
                <a:avLst/>
              </a:prstGeom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𝑆𝑖𝑙𝑙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𝑐𝑜𝑟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𝑟𝑎𝑛𝑔𝑒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269F3DE-059D-4F4B-887D-D58810103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428" y="5087432"/>
                <a:ext cx="309225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67AAEB44-EE80-4509-8454-03C4FC496722}"/>
                  </a:ext>
                </a:extLst>
              </p:cNvPr>
              <p:cNvSpPr txBox="1"/>
              <p:nvPr/>
            </p:nvSpPr>
            <p:spPr>
              <a:xfrm>
                <a:off x="7067428" y="5684863"/>
                <a:ext cx="1551771" cy="276999"/>
              </a:xfrm>
              <a:prstGeom prst="rect">
                <a:avLst/>
              </a:prstGeom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67AAEB44-EE80-4509-8454-03C4FC496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428" y="5684863"/>
                <a:ext cx="1551771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36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80F1307-B5DE-4F8F-ABB5-701813929304}"/>
                  </a:ext>
                </a:extLst>
              </p:cNvPr>
              <p:cNvSpPr txBox="1"/>
              <p:nvPr/>
            </p:nvSpPr>
            <p:spPr>
              <a:xfrm>
                <a:off x="6865980" y="1183435"/>
                <a:ext cx="5222325" cy="7620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85000" lnSpcReduction="10000"/>
              </a:bodyPr>
              <a:lstStyle/>
              <a:p>
                <a:pPr marL="285750" indent="-285750">
                  <a:spcBef>
                    <a:spcPct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rgbClr val="EBEBEB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δ</m:t>
                      </m:r>
                      <m:r>
                        <a:rPr lang="en-US">
                          <a:solidFill>
                            <a:srgbClr val="EBEBEB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lang="en-US">
                          <a:solidFill>
                            <a:srgbClr val="EBEBEB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𝑖𝑠</m:t>
                      </m:r>
                      <m:r>
                        <a:rPr lang="en-US">
                          <a:solidFill>
                            <a:srgbClr val="EBEBEB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lang="en-US">
                          <a:solidFill>
                            <a:srgbClr val="EBEBEB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𝑡h𝑒</m:t>
                      </m:r>
                      <m:r>
                        <a:rPr lang="en-US">
                          <a:solidFill>
                            <a:srgbClr val="EBEBEB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lang="en-US">
                          <a:solidFill>
                            <a:srgbClr val="EBEBEB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𝑠𝑡𝑎𝑡𝑖𝑜𝑛𝑎𝑟𝑦</m:t>
                      </m:r>
                      <m:r>
                        <a:rPr lang="en-US">
                          <a:solidFill>
                            <a:srgbClr val="EBEBEB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lang="en-US">
                          <a:solidFill>
                            <a:srgbClr val="EBEBEB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𝑓𝑖𝑒𝑙𝑑</m:t>
                      </m:r>
                    </m:oMath>
                  </m:oMathPara>
                </a14:m>
                <a:endParaRPr lang="en-US" dirty="0">
                  <a:solidFill>
                    <a:srgbClr val="EBEBEB"/>
                  </a:solidFill>
                  <a:latin typeface="+mj-lt"/>
                  <a:ea typeface="+mj-ea"/>
                  <a:cs typeface="+mj-cs"/>
                </a:endParaRPr>
              </a:p>
              <a:p>
                <a:pPr marL="285750" indent="-285750">
                  <a:spcBef>
                    <a:spcPct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>
                        <a:solidFill>
                          <a:srgbClr val="EBEBEB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𝑒</m:t>
                    </m:r>
                    <m:r>
                      <a:rPr lang="en-US">
                        <a:solidFill>
                          <a:srgbClr val="EBEBEB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>
                        <a:solidFill>
                          <a:srgbClr val="EBEBEB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𝑖𝑠</m:t>
                    </m:r>
                    <m:r>
                      <a:rPr lang="en-US">
                        <a:solidFill>
                          <a:srgbClr val="EBEBEB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>
                        <a:solidFill>
                          <a:srgbClr val="EBEBEB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𝑡h𝑒</m:t>
                    </m:r>
                    <m:r>
                      <a:rPr lang="en-US">
                        <a:solidFill>
                          <a:srgbClr val="EBEBEB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>
                        <a:solidFill>
                          <a:srgbClr val="EBEBEB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𝑖𝑖𝑑</m:t>
                    </m:r>
                    <m:r>
                      <a:rPr lang="en-US">
                        <a:solidFill>
                          <a:srgbClr val="EBEBEB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>
                        <a:solidFill>
                          <a:srgbClr val="EBEBEB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𝑒𝑟𝑟𝑜𝑟</m:t>
                    </m:r>
                    <m:r>
                      <a:rPr lang="en-US">
                        <a:solidFill>
                          <a:srgbClr val="EBEBEB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>
                        <a:solidFill>
                          <a:srgbClr val="EBEBEB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𝑝𝑎𝑟𝑡</m:t>
                    </m:r>
                    <m:r>
                      <a:rPr lang="en-US">
                        <a:solidFill>
                          <a:srgbClr val="EBEBEB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lang="en-US">
                        <a:solidFill>
                          <a:srgbClr val="EBEBEB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𝑒𝑠𝑡𝑖𝑚𝑎𝑡𝑒𝑑</m:t>
                    </m:r>
                    <m:r>
                      <a:rPr lang="en-US">
                        <a:solidFill>
                          <a:srgbClr val="EBEBEB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>
                        <a:solidFill>
                          <a:srgbClr val="EBEBEB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𝑡h𝑟𝑜𝑢𝑔h</m:t>
                    </m:r>
                    <m:r>
                      <a:rPr lang="en-US">
                        <a:solidFill>
                          <a:srgbClr val="EBEBEB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>
                        <a:solidFill>
                          <a:srgbClr val="EBEBEB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𝑠𝑎𝑚𝑝𝑙𝑒</m:t>
                    </m:r>
                    <m:r>
                      <a:rPr lang="en-US">
                        <a:solidFill>
                          <a:srgbClr val="EBEBEB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>
                        <a:solidFill>
                          <a:srgbClr val="EBEBEB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𝑣𝑎𝑟𝑖𝑎𝑛𝑐𝑒</m:t>
                    </m:r>
                  </m:oMath>
                </a14:m>
                <a:r>
                  <a:rPr lang="en-US" dirty="0">
                    <a:solidFill>
                      <a:srgbClr val="EBEBEB"/>
                    </a:solidFill>
                    <a:latin typeface="+mj-lt"/>
                    <a:ea typeface="+mj-ea"/>
                    <a:cs typeface="+mj-cs"/>
                  </a:rPr>
                  <a:t> 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80F1307-B5DE-4F8F-ABB5-701813929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980" y="1183435"/>
                <a:ext cx="5222325" cy="762000"/>
              </a:xfrm>
              <a:prstGeom prst="rect">
                <a:avLst/>
              </a:prstGeom>
              <a:blipFill>
                <a:blip r:embed="rId7"/>
                <a:stretch>
                  <a:fillRect b="-64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7893AEC-CB4C-4BFB-8450-C0B32556CE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398" r="27717"/>
          <a:stretch/>
        </p:blipFill>
        <p:spPr>
          <a:xfrm>
            <a:off x="-8493" y="-1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Rectangle 28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CB9FFBF-D628-47D6-9182-78434EEC4526}"/>
                  </a:ext>
                </a:extLst>
              </p:cNvPr>
              <p:cNvSpPr txBox="1"/>
              <p:nvPr/>
            </p:nvSpPr>
            <p:spPr>
              <a:xfrm>
                <a:off x="4959793" y="1523266"/>
                <a:ext cx="1470582" cy="353943"/>
              </a:xfrm>
              <a:prstGeom prst="rect">
                <a:avLst/>
              </a:prstGeom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CB9FFBF-D628-47D6-9182-78434EEC4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793" y="1523266"/>
                <a:ext cx="1470582" cy="3539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Immagine 42">
            <a:extLst>
              <a:ext uri="{FF2B5EF4-FFF2-40B4-BE49-F238E27FC236}">
                <a16:creationId xmlns:a16="http://schemas.microsoft.com/office/drawing/2014/main" id="{B4AFDC53-FB80-4BDA-808F-86675887CA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4586" y="2626662"/>
            <a:ext cx="6099026" cy="363595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BD507D1-9985-4331-A0B9-5F60B72338BF}"/>
              </a:ext>
            </a:extLst>
          </p:cNvPr>
          <p:cNvSpPr txBox="1"/>
          <p:nvPr/>
        </p:nvSpPr>
        <p:spPr>
          <a:xfrm>
            <a:off x="4970731" y="410714"/>
            <a:ext cx="519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Local </a:t>
            </a:r>
            <a:r>
              <a:rPr lang="it-IT" sz="2000" dirty="0" err="1"/>
              <a:t>approximation</a:t>
            </a:r>
            <a:r>
              <a:rPr lang="it-IT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0172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1">
            <a:extLst>
              <a:ext uri="{FF2B5EF4-FFF2-40B4-BE49-F238E27FC236}">
                <a16:creationId xmlns:a16="http://schemas.microsoft.com/office/drawing/2014/main" id="{37329D4F-5A01-4BB4-A35D-781D1E1D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13">
            <a:extLst>
              <a:ext uri="{FF2B5EF4-FFF2-40B4-BE49-F238E27FC236}">
                <a16:creationId xmlns:a16="http://schemas.microsoft.com/office/drawing/2014/main" id="{2748B185-C68B-4495-B065-281A0FAB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15">
            <a:extLst>
              <a:ext uri="{FF2B5EF4-FFF2-40B4-BE49-F238E27FC236}">
                <a16:creationId xmlns:a16="http://schemas.microsoft.com/office/drawing/2014/main" id="{FF07F078-164B-492F-91EE-8AAFB69D2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17">
            <a:extLst>
              <a:ext uri="{FF2B5EF4-FFF2-40B4-BE49-F238E27FC236}">
                <a16:creationId xmlns:a16="http://schemas.microsoft.com/office/drawing/2014/main" id="{55A5E009-BF31-4C8C-8BE8-6E85E414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19">
            <a:extLst>
              <a:ext uri="{FF2B5EF4-FFF2-40B4-BE49-F238E27FC236}">
                <a16:creationId xmlns:a16="http://schemas.microsoft.com/office/drawing/2014/main" id="{DD896669-65D0-40FA-8B5A-1746A0B03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9" name="Rectangle 21">
            <a:extLst>
              <a:ext uri="{FF2B5EF4-FFF2-40B4-BE49-F238E27FC236}">
                <a16:creationId xmlns:a16="http://schemas.microsoft.com/office/drawing/2014/main" id="{6BBB11FD-F6B4-44FE-885F-5A744BC95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0" name="Rectangle 23">
            <a:extLst>
              <a:ext uri="{FF2B5EF4-FFF2-40B4-BE49-F238E27FC236}">
                <a16:creationId xmlns:a16="http://schemas.microsoft.com/office/drawing/2014/main" id="{B68D5A8A-E72D-4933-8095-4D1CD951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5">
            <a:extLst>
              <a:ext uri="{FF2B5EF4-FFF2-40B4-BE49-F238E27FC236}">
                <a16:creationId xmlns:a16="http://schemas.microsoft.com/office/drawing/2014/main" id="{DDBE9514-FEDA-44BD-88A7-BCFD92C30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401" y="643468"/>
            <a:ext cx="3690780" cy="9651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023BFB9F-A4B9-4F6A-973D-F7F1A1900C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906" r="1" b="1"/>
          <a:stretch/>
        </p:blipFill>
        <p:spPr>
          <a:xfrm>
            <a:off x="619990" y="2573867"/>
            <a:ext cx="3689270" cy="3640664"/>
          </a:xfrm>
          <a:prstGeom prst="rect">
            <a:avLst/>
          </a:prstGeom>
        </p:spPr>
      </p:pic>
      <p:sp>
        <p:nvSpPr>
          <p:cNvPr id="42" name="Rectangle 27">
            <a:extLst>
              <a:ext uri="{FF2B5EF4-FFF2-40B4-BE49-F238E27FC236}">
                <a16:creationId xmlns:a16="http://schemas.microsoft.com/office/drawing/2014/main" id="{1C5EA01F-B580-4D48-82C9-76FD6752E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9D25E54F-44EC-4453-8B23-A4481040C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540" y="4605864"/>
            <a:ext cx="5145532" cy="1608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EFC986C-0BD0-483E-B999-6FC795DEC65A}"/>
              </a:ext>
            </a:extLst>
          </p:cNvPr>
          <p:cNvSpPr txBox="1"/>
          <p:nvPr/>
        </p:nvSpPr>
        <p:spPr>
          <a:xfrm>
            <a:off x="754144" y="801278"/>
            <a:ext cx="345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 restricted case: </a:t>
            </a:r>
            <a:r>
              <a:rPr lang="it-IT" dirty="0" err="1"/>
              <a:t>Sicily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0B0600-4C23-4820-9E96-3EE14A5A83FE}"/>
              </a:ext>
            </a:extLst>
          </p:cNvPr>
          <p:cNvSpPr txBox="1"/>
          <p:nvPr/>
        </p:nvSpPr>
        <p:spPr>
          <a:xfrm>
            <a:off x="4772025" y="4858876"/>
            <a:ext cx="47185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Sample </a:t>
            </a:r>
            <a:r>
              <a:rPr lang="it-IT" dirty="0" err="1"/>
              <a:t>variance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Spatial</a:t>
            </a:r>
            <a:r>
              <a:rPr lang="it-IT" dirty="0"/>
              <a:t> </a:t>
            </a:r>
            <a:r>
              <a:rPr lang="it-IT" dirty="0" err="1"/>
              <a:t>distribution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Constant </a:t>
            </a:r>
            <a:r>
              <a:rPr lang="it-IT" dirty="0" err="1"/>
              <a:t>hypothesis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C1692E3-7BD2-4A74-8D39-9CF2031E1A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3025" y="656232"/>
            <a:ext cx="5145532" cy="333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12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7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9AFB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5700510-42E0-400A-A1B2-116102BB1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734447"/>
            <a:ext cx="3854945" cy="229369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9AFB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1E90ECE9-440E-4B48-9F0A-11CF524BB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3837163"/>
            <a:ext cx="3854945" cy="229369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F736B5B-B5DB-4A54-A4EE-300B62E41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64" y="1529030"/>
            <a:ext cx="6410084" cy="381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64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DF2C36-77F5-4699-A51C-2C2B1430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Bibliography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1770D1-29F6-4819-841A-D810A9DA3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76693"/>
            <a:ext cx="8946541" cy="4195481"/>
          </a:xfrm>
        </p:spPr>
        <p:txBody>
          <a:bodyPr>
            <a:normAutofit fontScale="92500"/>
          </a:bodyPr>
          <a:lstStyle/>
          <a:p>
            <a:r>
              <a:rPr lang="en-US" sz="1600" dirty="0"/>
              <a:t>“</a:t>
            </a:r>
            <a:r>
              <a:rPr lang="en-US" sz="1600" b="1" dirty="0"/>
              <a:t>A Revised Ground-Motion Prediction Model for Shallow Crustal Earthquakes in Italy</a:t>
            </a:r>
            <a:r>
              <a:rPr lang="en-US" sz="1600" dirty="0"/>
              <a:t>” </a:t>
            </a:r>
            <a:r>
              <a:rPr lang="it-IT" sz="1600" dirty="0"/>
              <a:t>by Lanzano, Luzi, </a:t>
            </a:r>
            <a:r>
              <a:rPr lang="it-IT" sz="1600" dirty="0" err="1"/>
              <a:t>Pacor</a:t>
            </a:r>
            <a:r>
              <a:rPr lang="it-IT" sz="1600" dirty="0"/>
              <a:t>, Felicetta ,Puglia, Sgobba, D’Amico, 2018</a:t>
            </a:r>
          </a:p>
          <a:p>
            <a:r>
              <a:rPr lang="en-US" sz="1600" dirty="0"/>
              <a:t>“</a:t>
            </a:r>
            <a:r>
              <a:rPr lang="en-US" sz="1600" b="1" dirty="0"/>
              <a:t>Development of a Response Spectral Ground-Motion Prediction Equation (GMPE) for Seismic-Hazard Analysis from Empirical Fourier Spectral and Duration Models</a:t>
            </a:r>
            <a:r>
              <a:rPr lang="en-US" sz="1600" dirty="0"/>
              <a:t>” by Bora, </a:t>
            </a:r>
            <a:r>
              <a:rPr lang="en-US" sz="1600" dirty="0" err="1"/>
              <a:t>Scherbaum</a:t>
            </a:r>
            <a:r>
              <a:rPr lang="en-US" sz="1600" dirty="0"/>
              <a:t>, Kuehn, Stafford, Edwards, 2015</a:t>
            </a:r>
          </a:p>
          <a:p>
            <a:r>
              <a:rPr lang="en-US" sz="1600" dirty="0"/>
              <a:t>“</a:t>
            </a:r>
            <a:r>
              <a:rPr lang="en-US" sz="1600" b="1" dirty="0"/>
              <a:t>Earthquake ground motion estimation using strong-motion records: a review of equations for the estimation of peak ground acceleration and response spectral ordinates</a:t>
            </a:r>
            <a:r>
              <a:rPr lang="en-US" sz="1600" dirty="0"/>
              <a:t>” by J. Douglas, 2003</a:t>
            </a:r>
          </a:p>
          <a:p>
            <a:r>
              <a:rPr lang="en-US" sz="1600" dirty="0"/>
              <a:t>“</a:t>
            </a:r>
            <a:r>
              <a:rPr lang="en-US" sz="1600" b="1" dirty="0"/>
              <a:t>The pan‑European Engineering Strong Motion (ESM) </a:t>
            </a:r>
            <a:r>
              <a:rPr lang="en-US" sz="1600" b="1" dirty="0" err="1"/>
              <a:t>flatfile</a:t>
            </a:r>
            <a:r>
              <a:rPr lang="en-US" sz="1600" b="1" dirty="0"/>
              <a:t>: compilation criteria and data statistics</a:t>
            </a:r>
            <a:r>
              <a:rPr lang="en-US" sz="1600" dirty="0"/>
              <a:t>” by</a:t>
            </a:r>
            <a:r>
              <a:rPr lang="it-IT" sz="1600" dirty="0"/>
              <a:t> Lanzano, Sgobba, Luzi, Puglia, </a:t>
            </a:r>
            <a:r>
              <a:rPr lang="it-IT" sz="1600" dirty="0" err="1"/>
              <a:t>Pacor</a:t>
            </a:r>
            <a:r>
              <a:rPr lang="it-IT" sz="1600" dirty="0"/>
              <a:t>, Felicetta, D’Amico, Bindi, 2018</a:t>
            </a:r>
          </a:p>
          <a:p>
            <a:r>
              <a:rPr lang="en-US" sz="1600" dirty="0"/>
              <a:t>“</a:t>
            </a:r>
            <a:r>
              <a:rPr lang="en-US" sz="1600" b="1" dirty="0"/>
              <a:t>The Variability of Ground-Motion Prediction Models and Its Components</a:t>
            </a:r>
            <a:r>
              <a:rPr lang="en-US" sz="1600" dirty="0"/>
              <a:t>” by Al </a:t>
            </a:r>
            <a:r>
              <a:rPr lang="en-US" sz="1600" dirty="0" err="1"/>
              <a:t>Atik</a:t>
            </a:r>
            <a:r>
              <a:rPr lang="en-US" sz="1600" dirty="0"/>
              <a:t>, Abrahamson, </a:t>
            </a:r>
            <a:r>
              <a:rPr lang="en-US" sz="1600" dirty="0" err="1"/>
              <a:t>Bommer</a:t>
            </a:r>
            <a:r>
              <a:rPr lang="en-US" sz="1600" dirty="0"/>
              <a:t>, </a:t>
            </a:r>
            <a:r>
              <a:rPr lang="en-US" sz="1600" dirty="0" err="1"/>
              <a:t>Scherbaum</a:t>
            </a:r>
            <a:r>
              <a:rPr lang="en-US" sz="1600" dirty="0"/>
              <a:t>, Cotton, Kuehn, 2010</a:t>
            </a:r>
          </a:p>
          <a:p>
            <a:r>
              <a:rPr lang="en-US" sz="1600" dirty="0"/>
              <a:t>“</a:t>
            </a:r>
            <a:r>
              <a:rPr lang="en-US" sz="1600" b="1" dirty="0"/>
              <a:t>Crossed and Nested Mixed-Effects Approaches for Enhanced Model Development and Removal of the Ergodic Assumption in Empirical Ground-Motion Models</a:t>
            </a:r>
            <a:r>
              <a:rPr lang="en-US" sz="1600" dirty="0"/>
              <a:t>” by Peter J. Stafford, 2014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97140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974" y="0"/>
            <a:ext cx="12192507" cy="6858254"/>
            <a:chOff x="0" y="0"/>
            <a:chExt cx="12192507" cy="685825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0393680" y="0"/>
              <a:ext cx="768857" cy="12077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0436352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720328" y="1459991"/>
              <a:ext cx="3472179" cy="826135"/>
            </a:xfrm>
            <a:custGeom>
              <a:avLst/>
              <a:gdLst/>
              <a:ahLst/>
              <a:cxnLst/>
              <a:rect l="l" t="t" r="r" b="b"/>
              <a:pathLst>
                <a:path w="3472179" h="826135">
                  <a:moveTo>
                    <a:pt x="3469894" y="0"/>
                  </a:moveTo>
                  <a:lnTo>
                    <a:pt x="3356610" y="38227"/>
                  </a:lnTo>
                  <a:lnTo>
                    <a:pt x="3243199" y="75692"/>
                  </a:lnTo>
                  <a:lnTo>
                    <a:pt x="3129661" y="112649"/>
                  </a:lnTo>
                  <a:lnTo>
                    <a:pt x="2901061" y="181991"/>
                  </a:lnTo>
                  <a:lnTo>
                    <a:pt x="2786633" y="215900"/>
                  </a:lnTo>
                  <a:lnTo>
                    <a:pt x="2673350" y="247396"/>
                  </a:lnTo>
                  <a:lnTo>
                    <a:pt x="2557779" y="278638"/>
                  </a:lnTo>
                  <a:lnTo>
                    <a:pt x="2443099" y="308991"/>
                  </a:lnTo>
                  <a:lnTo>
                    <a:pt x="2215261" y="366268"/>
                  </a:lnTo>
                  <a:lnTo>
                    <a:pt x="2102230" y="393446"/>
                  </a:lnTo>
                  <a:lnTo>
                    <a:pt x="1875536" y="444627"/>
                  </a:lnTo>
                  <a:lnTo>
                    <a:pt x="1763522" y="469265"/>
                  </a:lnTo>
                  <a:lnTo>
                    <a:pt x="1652651" y="492252"/>
                  </a:lnTo>
                  <a:lnTo>
                    <a:pt x="1540891" y="514477"/>
                  </a:lnTo>
                  <a:lnTo>
                    <a:pt x="1430527" y="536702"/>
                  </a:lnTo>
                  <a:lnTo>
                    <a:pt x="1212596" y="577469"/>
                  </a:lnTo>
                  <a:lnTo>
                    <a:pt x="1104646" y="596773"/>
                  </a:lnTo>
                  <a:lnTo>
                    <a:pt x="997457" y="614680"/>
                  </a:lnTo>
                  <a:lnTo>
                    <a:pt x="891921" y="632968"/>
                  </a:lnTo>
                  <a:lnTo>
                    <a:pt x="787146" y="649605"/>
                  </a:lnTo>
                  <a:lnTo>
                    <a:pt x="481838" y="695833"/>
                  </a:lnTo>
                  <a:lnTo>
                    <a:pt x="187960" y="735711"/>
                  </a:lnTo>
                  <a:lnTo>
                    <a:pt x="0" y="758571"/>
                  </a:lnTo>
                  <a:lnTo>
                    <a:pt x="42037" y="824611"/>
                  </a:lnTo>
                  <a:lnTo>
                    <a:pt x="68403" y="825384"/>
                  </a:lnTo>
                  <a:lnTo>
                    <a:pt x="96475" y="825860"/>
                  </a:lnTo>
                  <a:lnTo>
                    <a:pt x="126207" y="826045"/>
                  </a:lnTo>
                  <a:lnTo>
                    <a:pt x="157555" y="825945"/>
                  </a:lnTo>
                  <a:lnTo>
                    <a:pt x="224913" y="824909"/>
                  </a:lnTo>
                  <a:lnTo>
                    <a:pt x="298186" y="822800"/>
                  </a:lnTo>
                  <a:lnTo>
                    <a:pt x="377012" y="819662"/>
                  </a:lnTo>
                  <a:lnTo>
                    <a:pt x="461026" y="815540"/>
                  </a:lnTo>
                  <a:lnTo>
                    <a:pt x="549865" y="810480"/>
                  </a:lnTo>
                  <a:lnTo>
                    <a:pt x="643166" y="804528"/>
                  </a:lnTo>
                  <a:lnTo>
                    <a:pt x="740567" y="797728"/>
                  </a:lnTo>
                  <a:lnTo>
                    <a:pt x="841702" y="790127"/>
                  </a:lnTo>
                  <a:lnTo>
                    <a:pt x="999616" y="777321"/>
                  </a:lnTo>
                  <a:lnTo>
                    <a:pt x="1163891" y="762967"/>
                  </a:lnTo>
                  <a:lnTo>
                    <a:pt x="1333302" y="747217"/>
                  </a:lnTo>
                  <a:lnTo>
                    <a:pt x="1506622" y="730226"/>
                  </a:lnTo>
                  <a:lnTo>
                    <a:pt x="1682626" y="712145"/>
                  </a:lnTo>
                  <a:lnTo>
                    <a:pt x="1919353" y="686610"/>
                  </a:lnTo>
                  <a:lnTo>
                    <a:pt x="2155766" y="659776"/>
                  </a:lnTo>
                  <a:lnTo>
                    <a:pt x="2388958" y="632005"/>
                  </a:lnTo>
                  <a:lnTo>
                    <a:pt x="2616023" y="603661"/>
                  </a:lnTo>
                  <a:lnTo>
                    <a:pt x="2780553" y="582246"/>
                  </a:lnTo>
                  <a:lnTo>
                    <a:pt x="2938775" y="560867"/>
                  </a:lnTo>
                  <a:lnTo>
                    <a:pt x="3089465" y="539676"/>
                  </a:lnTo>
                  <a:lnTo>
                    <a:pt x="3231395" y="518828"/>
                  </a:lnTo>
                  <a:lnTo>
                    <a:pt x="3363341" y="498475"/>
                  </a:lnTo>
                  <a:lnTo>
                    <a:pt x="3471672" y="480568"/>
                  </a:lnTo>
                  <a:lnTo>
                    <a:pt x="3471672" y="12827"/>
                  </a:lnTo>
                  <a:lnTo>
                    <a:pt x="3469894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761744"/>
              <a:ext cx="12192000" cy="5096510"/>
            </a:xfrm>
            <a:custGeom>
              <a:avLst/>
              <a:gdLst/>
              <a:ahLst/>
              <a:cxnLst/>
              <a:rect l="l" t="t" r="r" b="b"/>
              <a:pathLst>
                <a:path w="12192000" h="5096509">
                  <a:moveTo>
                    <a:pt x="0" y="0"/>
                  </a:moveTo>
                  <a:lnTo>
                    <a:pt x="0" y="5096255"/>
                  </a:lnTo>
                  <a:lnTo>
                    <a:pt x="12192000" y="5096255"/>
                  </a:lnTo>
                  <a:lnTo>
                    <a:pt x="12192000" y="2162429"/>
                  </a:lnTo>
                  <a:lnTo>
                    <a:pt x="12191238" y="2162429"/>
                  </a:lnTo>
                  <a:lnTo>
                    <a:pt x="12191238" y="2412"/>
                  </a:lnTo>
                  <a:lnTo>
                    <a:pt x="11914505" y="54609"/>
                  </a:lnTo>
                  <a:lnTo>
                    <a:pt x="11639042" y="104393"/>
                  </a:lnTo>
                  <a:lnTo>
                    <a:pt x="11362309" y="153034"/>
                  </a:lnTo>
                  <a:lnTo>
                    <a:pt x="11084306" y="194817"/>
                  </a:lnTo>
                  <a:lnTo>
                    <a:pt x="10807573" y="236854"/>
                  </a:lnTo>
                  <a:lnTo>
                    <a:pt x="10529570" y="276097"/>
                  </a:lnTo>
                  <a:lnTo>
                    <a:pt x="10255250" y="309752"/>
                  </a:lnTo>
                  <a:lnTo>
                    <a:pt x="9977374" y="341629"/>
                  </a:lnTo>
                  <a:lnTo>
                    <a:pt x="9700641" y="370585"/>
                  </a:lnTo>
                  <a:lnTo>
                    <a:pt x="9428734" y="395858"/>
                  </a:lnTo>
                  <a:lnTo>
                    <a:pt x="9153271" y="421131"/>
                  </a:lnTo>
                  <a:lnTo>
                    <a:pt x="8881364" y="442086"/>
                  </a:lnTo>
                  <a:lnTo>
                    <a:pt x="8609457" y="458596"/>
                  </a:lnTo>
                  <a:lnTo>
                    <a:pt x="8338820" y="475741"/>
                  </a:lnTo>
                  <a:lnTo>
                    <a:pt x="8070596" y="490092"/>
                  </a:lnTo>
                  <a:lnTo>
                    <a:pt x="7804911" y="500252"/>
                  </a:lnTo>
                  <a:lnTo>
                    <a:pt x="7539101" y="509015"/>
                  </a:lnTo>
                  <a:lnTo>
                    <a:pt x="7275703" y="517397"/>
                  </a:lnTo>
                  <a:lnTo>
                    <a:pt x="6756400" y="525526"/>
                  </a:lnTo>
                  <a:lnTo>
                    <a:pt x="6500368" y="527557"/>
                  </a:lnTo>
                  <a:lnTo>
                    <a:pt x="6246749" y="525526"/>
                  </a:lnTo>
                  <a:lnTo>
                    <a:pt x="5995670" y="525526"/>
                  </a:lnTo>
                  <a:lnTo>
                    <a:pt x="5747004" y="521334"/>
                  </a:lnTo>
                  <a:lnTo>
                    <a:pt x="5503164" y="514984"/>
                  </a:lnTo>
                  <a:lnTo>
                    <a:pt x="5261737" y="509015"/>
                  </a:lnTo>
                  <a:lnTo>
                    <a:pt x="5025263" y="502411"/>
                  </a:lnTo>
                  <a:lnTo>
                    <a:pt x="4789932" y="492251"/>
                  </a:lnTo>
                  <a:lnTo>
                    <a:pt x="4558284" y="481329"/>
                  </a:lnTo>
                  <a:lnTo>
                    <a:pt x="4331589" y="471550"/>
                  </a:lnTo>
                  <a:lnTo>
                    <a:pt x="3888994" y="443864"/>
                  </a:lnTo>
                  <a:lnTo>
                    <a:pt x="3464814" y="414400"/>
                  </a:lnTo>
                  <a:lnTo>
                    <a:pt x="3057525" y="383666"/>
                  </a:lnTo>
                  <a:lnTo>
                    <a:pt x="2672334" y="349630"/>
                  </a:lnTo>
                  <a:lnTo>
                    <a:pt x="2304161" y="314197"/>
                  </a:lnTo>
                  <a:lnTo>
                    <a:pt x="1962785" y="276097"/>
                  </a:lnTo>
                  <a:lnTo>
                    <a:pt x="1642110" y="238632"/>
                  </a:lnTo>
                  <a:lnTo>
                    <a:pt x="1347089" y="201040"/>
                  </a:lnTo>
                  <a:lnTo>
                    <a:pt x="1076490" y="165734"/>
                  </a:lnTo>
                  <a:lnTo>
                    <a:pt x="836320" y="132079"/>
                  </a:lnTo>
                  <a:lnTo>
                    <a:pt x="436448" y="73532"/>
                  </a:lnTo>
                  <a:lnTo>
                    <a:pt x="282841" y="48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7697" y="601483"/>
            <a:ext cx="9487535" cy="59631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329045" algn="l"/>
              </a:tabLst>
            </a:pPr>
            <a:r>
              <a:rPr lang="it-IT" sz="3800" dirty="0"/>
              <a:t>A brief </a:t>
            </a:r>
            <a:r>
              <a:rPr lang="it-IT" sz="3800" dirty="0" err="1"/>
              <a:t>recap</a:t>
            </a:r>
            <a:endParaRPr sz="3800" dirty="0"/>
          </a:p>
        </p:txBody>
      </p:sp>
      <p:sp>
        <p:nvSpPr>
          <p:cNvPr id="15" name="object 15"/>
          <p:cNvSpPr txBox="1"/>
          <p:nvPr/>
        </p:nvSpPr>
        <p:spPr>
          <a:xfrm>
            <a:off x="1016487" y="4721052"/>
            <a:ext cx="2458321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0" lvl="0" indent="-2870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299085" algn="l"/>
                <a:tab pos="299720" algn="l"/>
              </a:tabLst>
              <a:defRPr/>
            </a:pPr>
            <a:r>
              <a:rPr kumimoji="0" lang="it-IT" sz="24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The data</a:t>
            </a:r>
            <a:endParaRPr kumimoji="0" lang="it-IT" sz="2400" b="1" i="0" u="none" strike="noStrike" kern="120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299085" marR="0" lvl="0" indent="-2870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>
                <a:tab pos="299085" algn="l"/>
                <a:tab pos="299720" algn="l"/>
              </a:tabLst>
              <a:defRPr/>
            </a:pPr>
            <a:endParaRPr kumimoji="0" lang="it-IT" sz="1800" b="0" i="0" u="none" strike="noStrike" kern="120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299085" marR="0" lvl="0" indent="-2870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lang="it-IT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Events</a:t>
            </a:r>
            <a:endParaRPr kumimoji="0" lang="it-IT" sz="1800" b="0" i="0" u="none" strike="noStrike" kern="120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  <a:p>
            <a:pPr marL="299085" marR="0" lvl="0" indent="-2870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lang="it-IT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Stations</a:t>
            </a:r>
            <a:endParaRPr kumimoji="0" lang="it-IT" sz="1800" b="0" i="0" u="none" strike="noStrike" kern="120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299085" marR="0" lvl="0" indent="-2870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>
                <a:tab pos="299085" algn="l"/>
                <a:tab pos="299720" algn="l"/>
              </a:tabLst>
              <a:defRPr/>
            </a:pPr>
            <a:endParaRPr kumimoji="0" lang="it-IT" sz="1800" b="0" i="0" u="none" strike="noStrike" kern="120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16" name="object 10"/>
          <p:cNvSpPr/>
          <p:nvPr/>
        </p:nvSpPr>
        <p:spPr>
          <a:xfrm>
            <a:off x="7973067" y="2286126"/>
            <a:ext cx="3895344" cy="4565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884231" y="2591112"/>
            <a:ext cx="333470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The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it-IT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Based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on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GMPEs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Intensity</a:t>
            </a:r>
            <a:r>
              <a:rPr kumimoji="0" lang="it-IT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Measures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: 3 FAS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components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5286022" y="3660923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6" name="Immagine 2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978" y="4122270"/>
            <a:ext cx="3673475" cy="2574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D9B1BA-BD84-40C2-80FC-A79B41CFA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Index and dataset </a:t>
            </a:r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87B57E-B8A9-4707-A465-D74E48791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90206"/>
            <a:ext cx="5075546" cy="5275598"/>
          </a:xfrm>
        </p:spPr>
        <p:txBody>
          <a:bodyPr>
            <a:normAutofit/>
          </a:bodyPr>
          <a:lstStyle/>
          <a:p>
            <a:r>
              <a:rPr lang="it-IT" sz="1600" dirty="0"/>
              <a:t> </a:t>
            </a:r>
            <a:r>
              <a:rPr lang="it-IT" sz="1600" b="1" dirty="0"/>
              <a:t>Preliminary </a:t>
            </a:r>
            <a:r>
              <a:rPr lang="it-IT" sz="1600" b="1" dirty="0" err="1"/>
              <a:t>analysis</a:t>
            </a:r>
            <a:r>
              <a:rPr lang="it-IT" sz="1600" dirty="0"/>
              <a:t>: </a:t>
            </a:r>
            <a:r>
              <a:rPr lang="it-IT" sz="1600" i="1" dirty="0"/>
              <a:t>dataset </a:t>
            </a:r>
            <a:r>
              <a:rPr lang="it-IT" sz="1600" i="1" dirty="0" err="1"/>
              <a:t>cleaning</a:t>
            </a:r>
            <a:r>
              <a:rPr lang="it-IT" sz="1600" i="1" dirty="0"/>
              <a:t>, </a:t>
            </a:r>
            <a:r>
              <a:rPr lang="it-IT" sz="1600" i="1" dirty="0" err="1"/>
              <a:t>inspection</a:t>
            </a:r>
            <a:r>
              <a:rPr lang="it-IT" sz="1600" i="1" dirty="0"/>
              <a:t> of </a:t>
            </a:r>
            <a:r>
              <a:rPr lang="it-IT" sz="1600" i="1" dirty="0" err="1"/>
              <a:t>variables</a:t>
            </a:r>
            <a:r>
              <a:rPr lang="it-IT" sz="1600" i="1" dirty="0"/>
              <a:t>, </a:t>
            </a:r>
            <a:r>
              <a:rPr lang="it-IT" sz="1600" i="1" dirty="0" err="1"/>
              <a:t>construction</a:t>
            </a:r>
            <a:r>
              <a:rPr lang="it-IT" sz="1600" i="1" dirty="0"/>
              <a:t> of the </a:t>
            </a:r>
            <a:r>
              <a:rPr lang="it-IT" sz="1600" i="1" dirty="0" err="1"/>
              <a:t>response</a:t>
            </a:r>
            <a:r>
              <a:rPr lang="it-IT" sz="1600" i="1" dirty="0"/>
              <a:t> </a:t>
            </a:r>
          </a:p>
          <a:p>
            <a:r>
              <a:rPr lang="it-IT" sz="1600" b="1" dirty="0" err="1"/>
              <a:t>Nonlinear</a:t>
            </a:r>
            <a:r>
              <a:rPr lang="it-IT" sz="1600" b="1" dirty="0"/>
              <a:t> model</a:t>
            </a:r>
            <a:r>
              <a:rPr lang="it-IT" sz="1600" dirty="0"/>
              <a:t>: </a:t>
            </a:r>
            <a:r>
              <a:rPr lang="it-IT" sz="1600" i="1" dirty="0"/>
              <a:t>model </a:t>
            </a:r>
            <a:r>
              <a:rPr lang="it-IT" sz="1600" i="1" dirty="0" err="1"/>
              <a:t>hypothesis</a:t>
            </a:r>
            <a:r>
              <a:rPr lang="it-IT" sz="1600" i="1" dirty="0"/>
              <a:t>, </a:t>
            </a:r>
            <a:r>
              <a:rPr lang="it-IT" sz="1600" i="1" dirty="0" err="1"/>
              <a:t>fixed</a:t>
            </a:r>
            <a:r>
              <a:rPr lang="it-IT" sz="1600" i="1" dirty="0"/>
              <a:t> </a:t>
            </a:r>
            <a:r>
              <a:rPr lang="it-IT" sz="1600" i="1" dirty="0" err="1"/>
              <a:t>coefficients</a:t>
            </a:r>
            <a:r>
              <a:rPr lang="it-IT" sz="1600" i="1" dirty="0"/>
              <a:t> </a:t>
            </a:r>
            <a:r>
              <a:rPr lang="it-IT" sz="1600" i="1" dirty="0" err="1"/>
              <a:t>estimates,frequency</a:t>
            </a:r>
            <a:r>
              <a:rPr lang="it-IT" sz="1600" i="1" dirty="0"/>
              <a:t> </a:t>
            </a:r>
            <a:r>
              <a:rPr lang="it-IT" sz="1600" i="1" dirty="0" err="1"/>
              <a:t>dependence</a:t>
            </a:r>
            <a:endParaRPr lang="it-IT" sz="1600" i="1" dirty="0"/>
          </a:p>
          <a:p>
            <a:r>
              <a:rPr lang="it-IT" sz="1600" b="1" dirty="0"/>
              <a:t>Mixed-</a:t>
            </a:r>
            <a:r>
              <a:rPr lang="it-IT" sz="1600" b="1" dirty="0" err="1"/>
              <a:t>effects</a:t>
            </a:r>
            <a:r>
              <a:rPr lang="it-IT" sz="1600" b="1" dirty="0"/>
              <a:t> linear model</a:t>
            </a:r>
            <a:r>
              <a:rPr lang="it-IT" sz="1600" dirty="0"/>
              <a:t>: </a:t>
            </a:r>
            <a:r>
              <a:rPr lang="it-IT" sz="1600" i="1" dirty="0"/>
              <a:t>training, </a:t>
            </a:r>
            <a:r>
              <a:rPr lang="it-IT" sz="1600" i="1" dirty="0" err="1"/>
              <a:t>evaluation</a:t>
            </a:r>
            <a:r>
              <a:rPr lang="it-IT" sz="1600" i="1" dirty="0"/>
              <a:t>, </a:t>
            </a:r>
            <a:r>
              <a:rPr lang="it-IT" sz="1600" i="1" dirty="0" err="1"/>
              <a:t>residual</a:t>
            </a:r>
            <a:r>
              <a:rPr lang="it-IT" sz="1600" i="1" dirty="0"/>
              <a:t> </a:t>
            </a:r>
            <a:r>
              <a:rPr lang="it-IT" sz="1600" i="1" dirty="0" err="1"/>
              <a:t>analysis</a:t>
            </a:r>
            <a:r>
              <a:rPr lang="it-IT" sz="1600" i="1" dirty="0"/>
              <a:t>, EC8 </a:t>
            </a:r>
            <a:r>
              <a:rPr lang="it-IT" sz="1600" i="1" dirty="0" err="1"/>
              <a:t>enhanced</a:t>
            </a:r>
            <a:r>
              <a:rPr lang="it-IT" sz="1600" i="1" dirty="0"/>
              <a:t> model</a:t>
            </a:r>
          </a:p>
          <a:p>
            <a:r>
              <a:rPr lang="it-IT" sz="1600" b="1" dirty="0"/>
              <a:t>Clustering: </a:t>
            </a:r>
            <a:r>
              <a:rPr lang="it-IT" sz="1600" i="1" dirty="0" err="1"/>
              <a:t>evaluation</a:t>
            </a:r>
            <a:r>
              <a:rPr lang="it-IT" sz="1600" i="1" dirty="0"/>
              <a:t>, </a:t>
            </a:r>
            <a:r>
              <a:rPr lang="it-IT" sz="1600" i="1" dirty="0" err="1"/>
              <a:t>improved</a:t>
            </a:r>
            <a:r>
              <a:rPr lang="it-IT" sz="1600" i="1" dirty="0"/>
              <a:t> model</a:t>
            </a:r>
          </a:p>
          <a:p>
            <a:r>
              <a:rPr lang="it-IT" sz="1600" b="1" dirty="0" err="1"/>
              <a:t>Spatial</a:t>
            </a:r>
            <a:r>
              <a:rPr lang="it-IT" sz="1600" b="1" dirty="0"/>
              <a:t> </a:t>
            </a:r>
            <a:r>
              <a:rPr lang="it-IT" sz="1600" b="1" dirty="0" err="1"/>
              <a:t>analysis</a:t>
            </a:r>
            <a:r>
              <a:rPr lang="it-IT" sz="1600" dirty="0"/>
              <a:t>: </a:t>
            </a:r>
            <a:r>
              <a:rPr lang="it-IT" sz="1600" i="1" dirty="0"/>
              <a:t>mixed-</a:t>
            </a:r>
            <a:r>
              <a:rPr lang="it-IT" sz="1600" i="1" dirty="0" err="1"/>
              <a:t>effect</a:t>
            </a:r>
            <a:r>
              <a:rPr lang="it-IT" sz="1600" i="1" dirty="0"/>
              <a:t> </a:t>
            </a:r>
            <a:r>
              <a:rPr lang="it-IT" sz="1600" i="1" dirty="0" err="1"/>
              <a:t>spatial</a:t>
            </a:r>
            <a:r>
              <a:rPr lang="it-IT" sz="1600" i="1" dirty="0"/>
              <a:t> models, </a:t>
            </a:r>
            <a:r>
              <a:rPr lang="it-IT" sz="1600" i="1" dirty="0" err="1"/>
              <a:t>local</a:t>
            </a:r>
            <a:r>
              <a:rPr lang="it-IT" sz="1600" i="1" dirty="0"/>
              <a:t> </a:t>
            </a:r>
            <a:r>
              <a:rPr lang="it-IT" sz="1600" i="1" dirty="0" err="1"/>
              <a:t>approximation</a:t>
            </a:r>
            <a:r>
              <a:rPr lang="it-IT" sz="1600" i="1" dirty="0"/>
              <a:t>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A40F525-5C29-40D7-B3C5-B71B6305908D}"/>
              </a:ext>
            </a:extLst>
          </p:cNvPr>
          <p:cNvSpPr txBox="1"/>
          <p:nvPr/>
        </p:nvSpPr>
        <p:spPr>
          <a:xfrm>
            <a:off x="-138250" y="1682366"/>
            <a:ext cx="511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DATASET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E07BF1-1887-4A38-BBA6-6B3F5FC1729B}"/>
              </a:ext>
            </a:extLst>
          </p:cNvPr>
          <p:cNvSpPr txBox="1"/>
          <p:nvPr/>
        </p:nvSpPr>
        <p:spPr>
          <a:xfrm>
            <a:off x="710214" y="2265683"/>
            <a:ext cx="41636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Magnitude</a:t>
            </a:r>
            <a:r>
              <a:rPr lang="it-IT" dirty="0"/>
              <a:t> (ML)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Hypocentral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(DIPO)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Shear</a:t>
            </a:r>
            <a:r>
              <a:rPr lang="it-IT" dirty="0"/>
              <a:t> </a:t>
            </a:r>
            <a:r>
              <a:rPr lang="it-IT" dirty="0" err="1"/>
              <a:t>wave</a:t>
            </a:r>
            <a:r>
              <a:rPr lang="it-IT" dirty="0"/>
              <a:t> </a:t>
            </a:r>
            <a:r>
              <a:rPr lang="it-IT" dirty="0" err="1"/>
              <a:t>velocity</a:t>
            </a:r>
            <a:r>
              <a:rPr lang="it-IT" dirty="0"/>
              <a:t> in the </a:t>
            </a:r>
            <a:r>
              <a:rPr lang="it-IT" dirty="0" err="1"/>
              <a:t>upper</a:t>
            </a:r>
            <a:r>
              <a:rPr lang="it-IT" dirty="0"/>
              <a:t> 30 </a:t>
            </a:r>
            <a:r>
              <a:rPr lang="it-IT" dirty="0" err="1"/>
              <a:t>metres</a:t>
            </a:r>
            <a:r>
              <a:rPr lang="it-IT" dirty="0"/>
              <a:t>                      (VS30)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EC8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Event and station </a:t>
            </a:r>
            <a:r>
              <a:rPr lang="it-IT" dirty="0" err="1"/>
              <a:t>coordinates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011809-0F15-4148-97DF-3C8D92A787C2}"/>
              </a:ext>
            </a:extLst>
          </p:cNvPr>
          <p:cNvSpPr txBox="1"/>
          <p:nvPr/>
        </p:nvSpPr>
        <p:spPr>
          <a:xfrm>
            <a:off x="7318160" y="1682366"/>
            <a:ext cx="263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1769305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11A53-4D14-409E-B54C-54812CF8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29" y="452718"/>
            <a:ext cx="6369135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Theoretical Assumptions</a:t>
            </a:r>
          </a:p>
        </p:txBody>
      </p:sp>
      <p:sp>
        <p:nvSpPr>
          <p:cNvPr id="23" name="Freeform: Shape 16">
            <a:extLst>
              <a:ext uri="{FF2B5EF4-FFF2-40B4-BE49-F238E27FC236}">
                <a16:creationId xmlns:a16="http://schemas.microsoft.com/office/drawing/2014/main" id="{AB6AAF19-F9D3-45A5-AE5D-78BC81106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7BBF43D6-A5CF-4884-BE66-F395A6C04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FAB20B0D-448D-47F0-8554-96CBD6137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308" y="4689336"/>
            <a:ext cx="3681966" cy="771627"/>
          </a:xfrm>
          <a:prstGeom prst="rect">
            <a:avLst/>
          </a:prstGeom>
          <a:effectLst/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1D4731B7-53A1-43E4-B5FD-B33358A7F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A78DE1-E532-4122-9E74-6450934C3BBE}"/>
              </a:ext>
            </a:extLst>
          </p:cNvPr>
          <p:cNvSpPr txBox="1"/>
          <p:nvPr/>
        </p:nvSpPr>
        <p:spPr>
          <a:xfrm>
            <a:off x="553075" y="2305967"/>
            <a:ext cx="5628635" cy="4195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r>
              <a:rPr lang="en-US" dirty="0" err="1">
                <a:latin typeface="+mj-lt"/>
                <a:ea typeface="+mj-ea"/>
                <a:cs typeface="+mj-cs"/>
              </a:rPr>
              <a:t>Mh</a:t>
            </a:r>
            <a:r>
              <a:rPr lang="en-US" dirty="0">
                <a:latin typeface="+mj-lt"/>
                <a:ea typeface="+mj-ea"/>
                <a:cs typeface="+mj-cs"/>
              </a:rPr>
              <a:t> – hinge magnitude</a:t>
            </a:r>
            <a:endParaRPr lang="it-IT" dirty="0"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r>
              <a:rPr lang="en-US" dirty="0" err="1">
                <a:latin typeface="+mj-lt"/>
                <a:ea typeface="+mj-ea"/>
                <a:cs typeface="+mj-cs"/>
              </a:rPr>
              <a:t>Mref</a:t>
            </a:r>
            <a:r>
              <a:rPr lang="en-US" dirty="0">
                <a:latin typeface="+mj-lt"/>
                <a:ea typeface="+mj-ea"/>
                <a:cs typeface="+mj-cs"/>
              </a:rPr>
              <a:t> – reference magnitude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r>
              <a:rPr lang="en-US" dirty="0">
                <a:latin typeface="+mj-lt"/>
                <a:ea typeface="+mj-ea"/>
                <a:cs typeface="+mj-cs"/>
              </a:rPr>
              <a:t>h – </a:t>
            </a:r>
            <a:r>
              <a:rPr lang="en-US" dirty="0" err="1">
                <a:latin typeface="+mj-lt"/>
                <a:ea typeface="+mj-ea"/>
                <a:cs typeface="+mj-cs"/>
              </a:rPr>
              <a:t>pseudodepth</a:t>
            </a: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Courier New" charset="2"/>
              <a:buChar char="o"/>
            </a:pPr>
            <a:r>
              <a:rPr lang="en-US" dirty="0">
                <a:latin typeface="+mj-lt"/>
                <a:ea typeface="+mj-ea"/>
                <a:cs typeface="+mj-cs"/>
              </a:rPr>
              <a:t>Step 1: NON-LINEAR MODEL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Courier New" charset="2"/>
              <a:buChar char="o"/>
            </a:pPr>
            <a:r>
              <a:rPr lang="en-US" dirty="0">
                <a:latin typeface="+mj-lt"/>
                <a:ea typeface="+mj-ea"/>
                <a:cs typeface="+mj-cs"/>
              </a:rPr>
              <a:t>Step 2: LINEAR MIXED-EFFECTS MODEL</a:t>
            </a:r>
          </a:p>
        </p:txBody>
      </p:sp>
      <p:pic>
        <p:nvPicPr>
          <p:cNvPr id="12" name="Segnaposto contenuto 4">
            <a:extLst>
              <a:ext uri="{FF2B5EF4-FFF2-40B4-BE49-F238E27FC236}">
                <a16:creationId xmlns:a16="http://schemas.microsoft.com/office/drawing/2014/main" id="{65ACDCFE-25D8-420E-A3B1-0B82AB5F6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9894" y="1566457"/>
            <a:ext cx="4852571" cy="3122878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9E9BC6A-2712-4131-B94C-5C7F9EE9726A}"/>
                  </a:ext>
                </a:extLst>
              </p:cNvPr>
              <p:cNvSpPr txBox="1"/>
              <p:nvPr/>
            </p:nvSpPr>
            <p:spPr>
              <a:xfrm>
                <a:off x="422097" y="3783057"/>
                <a:ext cx="2441698" cy="640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9E9BC6A-2712-4131-B94C-5C7F9EE97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97" y="3783057"/>
                <a:ext cx="2441698" cy="6406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756DE82E-DC1B-46E2-8525-6771CA11F7EB}"/>
                  </a:ext>
                </a:extLst>
              </p:cNvPr>
              <p:cNvSpPr/>
              <p:nvPr/>
            </p:nvSpPr>
            <p:spPr>
              <a:xfrm>
                <a:off x="811170" y="1525241"/>
                <a:ext cx="2115066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𝐹𝐴𝑆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𝐹𝐴𝑆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756DE82E-DC1B-46E2-8525-6771CA11F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70" y="1525241"/>
                <a:ext cx="2115066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720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A37420-07C5-43BD-92D4-1FB9E5EAA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2900"/>
              <a:t>Fixing </a:t>
            </a:r>
            <a:r>
              <a:rPr lang="it-IT" sz="2900" err="1"/>
              <a:t>NonLinear</a:t>
            </a:r>
            <a:r>
              <a:rPr lang="it-IT" sz="2900"/>
              <a:t> </a:t>
            </a:r>
            <a:r>
              <a:rPr lang="it-IT" sz="2900" err="1"/>
              <a:t>parameters</a:t>
            </a:r>
            <a:endParaRPr lang="it-IT" sz="29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100FC5D-057C-4098-95AF-5CAE0370E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020" y="1118744"/>
            <a:ext cx="5315085" cy="3242202"/>
          </a:xfrm>
          <a:prstGeom prst="rect">
            <a:avLst/>
          </a:prstGeom>
          <a:effectLst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C6CBBE-E425-4E80-8239-6A61CC1C5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Courier New" charset="2"/>
              <a:buChar char="o"/>
            </a:pPr>
            <a:r>
              <a:rPr lang="it-IT" dirty="0" err="1"/>
              <a:t>Overparametrization</a:t>
            </a:r>
            <a:r>
              <a:rPr lang="it-IT" dirty="0"/>
              <a:t>: </a:t>
            </a:r>
            <a:r>
              <a:rPr lang="it-IT" dirty="0" err="1"/>
              <a:t>distance-magnitude</a:t>
            </a:r>
            <a:r>
              <a:rPr lang="it-IT" dirty="0"/>
              <a:t> interaction </a:t>
            </a:r>
            <a:r>
              <a:rPr lang="it-IT" dirty="0" err="1"/>
              <a:t>term</a:t>
            </a:r>
            <a:endParaRPr lang="it-IT" dirty="0"/>
          </a:p>
          <a:p>
            <a:pPr>
              <a:buFont typeface="Courier New" charset="2"/>
              <a:buChar char="o"/>
            </a:pPr>
            <a:endParaRPr lang="it-IT" dirty="0"/>
          </a:p>
          <a:p>
            <a:pPr>
              <a:buFont typeface="Courier New" charset="2"/>
              <a:buChar char="o"/>
            </a:pPr>
            <a:endParaRPr lang="it-IT" dirty="0"/>
          </a:p>
          <a:p>
            <a:pPr>
              <a:buFont typeface="Courier New" charset="2"/>
              <a:buChar char="o"/>
            </a:pPr>
            <a:r>
              <a:rPr lang="it-IT" dirty="0" err="1"/>
              <a:t>Hinge</a:t>
            </a:r>
            <a:r>
              <a:rPr lang="it-IT" dirty="0"/>
              <a:t> </a:t>
            </a:r>
            <a:r>
              <a:rPr lang="it-IT" dirty="0" err="1"/>
              <a:t>Magnitude</a:t>
            </a:r>
            <a:r>
              <a:rPr lang="it-IT" dirty="0"/>
              <a:t> (</a:t>
            </a:r>
            <a:r>
              <a:rPr lang="it-IT" dirty="0" err="1"/>
              <a:t>Mh</a:t>
            </a:r>
            <a:r>
              <a:rPr lang="it-IT" dirty="0"/>
              <a:t>) </a:t>
            </a:r>
            <a:r>
              <a:rPr lang="it-IT" dirty="0" err="1"/>
              <a:t>starting</a:t>
            </a:r>
            <a:r>
              <a:rPr lang="it-IT" dirty="0"/>
              <a:t> point </a:t>
            </a:r>
            <a:r>
              <a:rPr lang="it-IT" dirty="0" err="1"/>
              <a:t>is</a:t>
            </a:r>
            <a:r>
              <a:rPr lang="it-IT" dirty="0"/>
              <a:t> set to 4.0 (</a:t>
            </a:r>
            <a:r>
              <a:rPr lang="it-IT" dirty="0" err="1"/>
              <a:t>elbow</a:t>
            </a:r>
            <a:r>
              <a:rPr lang="it-IT" dirty="0"/>
              <a:t>)</a:t>
            </a:r>
          </a:p>
          <a:p>
            <a:pPr>
              <a:buFont typeface="Courier New" charset="2"/>
              <a:buChar char="o"/>
            </a:pPr>
            <a:endParaRPr lang="it-IT" dirty="0"/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9CCB9F59-2416-400E-B3EC-BFE13F4F4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846" y="4229100"/>
            <a:ext cx="3295081" cy="1989221"/>
          </a:xfrm>
          <a:prstGeom prst="rect">
            <a:avLst/>
          </a:prstGeom>
          <a:effectLst/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A2104DE-83BB-4EBD-B81C-1752E497D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62" y="4058205"/>
            <a:ext cx="3403838" cy="23902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66777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5C4F303-B7EA-4D98-8734-94F04924A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1" y="310322"/>
            <a:ext cx="10858262" cy="74540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b="0" i="0" kern="1200" dirty="0">
                <a:latin typeface="+mj-lt"/>
              </a:rPr>
              <a:t>Frequency dependence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0E770BE6-2AE9-4179-B90C-6431BA561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318296"/>
              </p:ext>
            </p:extLst>
          </p:nvPr>
        </p:nvGraphicFramePr>
        <p:xfrm>
          <a:off x="596347" y="1380434"/>
          <a:ext cx="3317380" cy="5000160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1045801">
                  <a:extLst>
                    <a:ext uri="{9D8B030D-6E8A-4147-A177-3AD203B41FA5}">
                      <a16:colId xmlns:a16="http://schemas.microsoft.com/office/drawing/2014/main" val="2157977886"/>
                    </a:ext>
                  </a:extLst>
                </a:gridCol>
                <a:gridCol w="737867">
                  <a:extLst>
                    <a:ext uri="{9D8B030D-6E8A-4147-A177-3AD203B41FA5}">
                      <a16:colId xmlns:a16="http://schemas.microsoft.com/office/drawing/2014/main" val="1825561109"/>
                    </a:ext>
                  </a:extLst>
                </a:gridCol>
                <a:gridCol w="795845">
                  <a:extLst>
                    <a:ext uri="{9D8B030D-6E8A-4147-A177-3AD203B41FA5}">
                      <a16:colId xmlns:a16="http://schemas.microsoft.com/office/drawing/2014/main" val="2899599361"/>
                    </a:ext>
                  </a:extLst>
                </a:gridCol>
                <a:gridCol w="737867">
                  <a:extLst>
                    <a:ext uri="{9D8B030D-6E8A-4147-A177-3AD203B41FA5}">
                      <a16:colId xmlns:a16="http://schemas.microsoft.com/office/drawing/2014/main" val="2520679553"/>
                    </a:ext>
                  </a:extLst>
                </a:gridCol>
              </a:tblGrid>
              <a:tr h="319103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  FREQ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MH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MREF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563255"/>
                  </a:ext>
                </a:extLst>
              </a:tr>
              <a:tr h="319103"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it-IT" sz="12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820502"/>
                  </a:ext>
                </a:extLst>
              </a:tr>
              <a:tr h="319103"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0,50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4,090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4,000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3,868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440920"/>
                  </a:ext>
                </a:extLst>
              </a:tr>
              <a:tr h="319103"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0,67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4,102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4,000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150464" marR="5787" marT="75232" marB="75232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4,215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398896"/>
                  </a:ext>
                </a:extLst>
              </a:tr>
              <a:tr h="319103"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0,89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4,110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4,000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4,598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4874653"/>
                  </a:ext>
                </a:extLst>
              </a:tr>
              <a:tr h="319103"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1,33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4,110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4,000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5,178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221"/>
                  </a:ext>
                </a:extLst>
              </a:tr>
              <a:tr h="319103"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1,99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3,967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4,000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2,598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049144"/>
                  </a:ext>
                </a:extLst>
              </a:tr>
              <a:tr h="319103"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2,37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4,069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4,000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3,449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525463"/>
                  </a:ext>
                </a:extLst>
              </a:tr>
              <a:tr h="319103"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3,15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4,740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4,000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1,073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363376"/>
                  </a:ext>
                </a:extLst>
              </a:tr>
              <a:tr h="319103"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4,72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4,592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4,000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0,010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894242"/>
                  </a:ext>
                </a:extLst>
              </a:tr>
              <a:tr h="319103"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6,29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4,500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4,000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0,024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913448"/>
                  </a:ext>
                </a:extLst>
              </a:tr>
              <a:tr h="319103"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9,42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4,580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4,000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2,416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599493"/>
                  </a:ext>
                </a:extLst>
              </a:tr>
              <a:tr h="319103"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14,09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4,611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4,000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5,429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14243"/>
                  </a:ext>
                </a:extLst>
              </a:tr>
              <a:tr h="319103"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18,79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4,588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4,000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6,332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480911"/>
                  </a:ext>
                </a:extLst>
              </a:tr>
              <a:tr h="319103"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23,66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4,620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4,000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7,377</a:t>
                      </a:r>
                      <a:endParaRPr lang="it-IT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464" marR="5787" marT="75232" marB="75232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262936"/>
                  </a:ext>
                </a:extLst>
              </a:tr>
            </a:tbl>
          </a:graphicData>
        </a:graphic>
      </p:graphicFrame>
      <p:pic>
        <p:nvPicPr>
          <p:cNvPr id="3" name="Immagine 4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FC055339-8697-4FAC-A150-B4C728EF6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878" y="1585241"/>
            <a:ext cx="6188763" cy="451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1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539BED9-9F9A-48E4-ADB1-0EB14E574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F8FBF96B-CC73-43A5-A67C-2C7286CF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5C4F303-B7EA-4D98-8734-94F04924A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Mixed-Effects Linear Model</a:t>
            </a:r>
          </a:p>
          <a:p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39200C8-9CEE-4D1A-8F5D-5ECFE62D0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65" y="4028988"/>
            <a:ext cx="3258704" cy="732671"/>
          </a:xfrm>
          <a:prstGeom prst="rect">
            <a:avLst/>
          </a:prstGeom>
          <a:effectLst/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23DDD84-FBCF-4210-8F8C-147D8E9D7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53" y="4998025"/>
            <a:ext cx="3719769" cy="662292"/>
          </a:xfrm>
          <a:prstGeom prst="rect">
            <a:avLst/>
          </a:prstGeom>
          <a:effectLst/>
        </p:spPr>
      </p:pic>
      <p:pic>
        <p:nvPicPr>
          <p:cNvPr id="18" name="Immagine 17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749F1C5C-877C-422F-A109-BC677B0ED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66" y="5725880"/>
            <a:ext cx="3290902" cy="752050"/>
          </a:xfrm>
          <a:prstGeom prst="rect">
            <a:avLst/>
          </a:prstGeom>
          <a:effectLst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AF1785C-63B9-43BF-A709-4B58A1B4677B}"/>
              </a:ext>
            </a:extLst>
          </p:cNvPr>
          <p:cNvSpPr txBox="1"/>
          <p:nvPr/>
        </p:nvSpPr>
        <p:spPr>
          <a:xfrm>
            <a:off x="6974878" y="2569746"/>
            <a:ext cx="5114093" cy="365438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NL parameters already estimated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Random vs Fixed Effects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Random Effect: Station (</a:t>
            </a:r>
            <a:r>
              <a:rPr lang="en-US" dirty="0">
                <a:solidFill>
                  <a:schemeClr val="bg1"/>
                </a:solidFill>
              </a:rPr>
              <a:t>B</a:t>
            </a:r>
            <a:r>
              <a:rPr lang="en-US" baseline="-25000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 ,not explicit)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Variance partition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1AF8D14-BB44-43ED-8459-E51111DD1DCE}"/>
                  </a:ext>
                </a:extLst>
              </p:cNvPr>
              <p:cNvSpPr txBox="1"/>
              <p:nvPr/>
            </p:nvSpPr>
            <p:spPr>
              <a:xfrm>
                <a:off x="6974878" y="4998025"/>
                <a:ext cx="3752660" cy="47134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sz="24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Var[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ζ</m:t>
                    </m:r>
                    <m:r>
                      <a:rPr lang="it-IT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it-IT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it-IT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it-IT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it-IT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it-IT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it-IT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it-IT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it-IT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it-IT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it-IT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1AF8D14-BB44-43ED-8459-E51111DD1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878" y="4998025"/>
                <a:ext cx="3752660" cy="471347"/>
              </a:xfrm>
              <a:prstGeom prst="rect">
                <a:avLst/>
              </a:prstGeom>
              <a:blipFill>
                <a:blip r:embed="rId6"/>
                <a:stretch>
                  <a:fillRect l="-2435" t="-9091" b="-2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F382D753-A7D9-49E9-9CE4-C8F5D4D0B734}"/>
                  </a:ext>
                </a:extLst>
              </p:cNvPr>
              <p:cNvSpPr txBox="1"/>
              <p:nvPr/>
            </p:nvSpPr>
            <p:spPr>
              <a:xfrm>
                <a:off x="466158" y="2829012"/>
                <a:ext cx="606586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200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𝑆𝑜𝐹</m:t>
                              </m:r>
                            </m:e>
                          </m:d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F382D753-A7D9-49E9-9CE4-C8F5D4D0B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58" y="2829012"/>
                <a:ext cx="6065864" cy="307777"/>
              </a:xfrm>
              <a:prstGeom prst="rect">
                <a:avLst/>
              </a:prstGeom>
              <a:blipFill>
                <a:blip r:embed="rId7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F485E87-AFDA-4D1F-AD12-8D84F3B19908}"/>
                  </a:ext>
                </a:extLst>
              </p:cNvPr>
              <p:cNvSpPr txBox="1"/>
              <p:nvPr/>
            </p:nvSpPr>
            <p:spPr>
              <a:xfrm>
                <a:off x="2888056" y="3265427"/>
                <a:ext cx="9758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it-IT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it-IT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F485E87-AFDA-4D1F-AD12-8D84F3B19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056" y="3265427"/>
                <a:ext cx="975845" cy="307777"/>
              </a:xfrm>
              <a:prstGeom prst="rect">
                <a:avLst/>
              </a:prstGeom>
              <a:blipFill>
                <a:blip r:embed="rId8"/>
                <a:stretch>
                  <a:fillRect l="-4375" r="-1875" b="-3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52FD52A9-FDD0-444F-90C4-5B3412C6B0CF}"/>
              </a:ext>
            </a:extLst>
          </p:cNvPr>
          <p:cNvSpPr txBox="1"/>
          <p:nvPr/>
        </p:nvSpPr>
        <p:spPr>
          <a:xfrm>
            <a:off x="5637229" y="296472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6112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1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3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81025A8-3880-4D37-94DF-3DC4FE197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Linear Mixed Effect Model</a:t>
            </a:r>
          </a:p>
        </p:txBody>
      </p:sp>
      <p:sp>
        <p:nvSpPr>
          <p:cNvPr id="4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27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Rectangle 29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7EF088F4-FE36-41E9-A166-E3648683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247" y="647698"/>
            <a:ext cx="5763875" cy="5562139"/>
          </a:xfrm>
          <a:prstGeom prst="rect">
            <a:avLst/>
          </a:prstGeom>
          <a:effectLst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6F874E1-6794-4F09-AD74-DF391B70247D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0615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2F052C-277E-4ABC-ABF0-595FCFA6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Residual Analysis</a:t>
            </a:r>
          </a:p>
        </p:txBody>
      </p:sp>
      <p:pic>
        <p:nvPicPr>
          <p:cNvPr id="5" name="Immagine 5" descr="Immagine che contiene testo, mappa, largo&#10;&#10;Descrizione generata automaticamente">
            <a:extLst>
              <a:ext uri="{FF2B5EF4-FFF2-40B4-BE49-F238E27FC236}">
                <a16:creationId xmlns:a16="http://schemas.microsoft.com/office/drawing/2014/main" id="{CA000B10-470B-4FA2-B44A-387F3A64A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6" r="3" b="3"/>
          <a:stretch/>
        </p:blipFill>
        <p:spPr>
          <a:xfrm>
            <a:off x="359617" y="1859032"/>
            <a:ext cx="5659889" cy="39171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505466EB-866F-4B50-9216-89AD794A6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58" r="3" b="3"/>
          <a:stretch/>
        </p:blipFill>
        <p:spPr>
          <a:xfrm>
            <a:off x="6233039" y="1858259"/>
            <a:ext cx="5606849" cy="39179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370196-3724-4DE1-93A7-F59FAA22BAD6}"/>
              </a:ext>
            </a:extLst>
          </p:cNvPr>
          <p:cNvSpPr txBox="1"/>
          <p:nvPr/>
        </p:nvSpPr>
        <p:spPr>
          <a:xfrm>
            <a:off x="10241837" y="5499171"/>
            <a:ext cx="1950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p-</a:t>
            </a:r>
            <a:r>
              <a:rPr lang="it-IT" sz="1200" dirty="0" err="1">
                <a:solidFill>
                  <a:schemeClr val="bg1"/>
                </a:solidFill>
              </a:rPr>
              <a:t>value</a:t>
            </a:r>
            <a:r>
              <a:rPr lang="it-IT" sz="1200" dirty="0">
                <a:solidFill>
                  <a:schemeClr val="bg1"/>
                </a:solidFill>
              </a:rPr>
              <a:t>=1.772-11</a:t>
            </a:r>
          </a:p>
        </p:txBody>
      </p:sp>
    </p:spTree>
    <p:extLst>
      <p:ext uri="{BB962C8B-B14F-4D97-AF65-F5344CB8AC3E}">
        <p14:creationId xmlns:p14="http://schemas.microsoft.com/office/powerpoint/2010/main" val="2022584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Ione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1_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661</Words>
  <Application>Microsoft Office PowerPoint</Application>
  <PresentationFormat>Widescreen</PresentationFormat>
  <Paragraphs>155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18</vt:i4>
      </vt:variant>
    </vt:vector>
  </HeadingPairs>
  <TitlesOfParts>
    <vt:vector size="28" baseType="lpstr">
      <vt:lpstr>Arial</vt:lpstr>
      <vt:lpstr>Calibri</vt:lpstr>
      <vt:lpstr>Cambria Math</vt:lpstr>
      <vt:lpstr>Century Gothic</vt:lpstr>
      <vt:lpstr>Courier New</vt:lpstr>
      <vt:lpstr>Lucida Console</vt:lpstr>
      <vt:lpstr>Wingdings 3</vt:lpstr>
      <vt:lpstr>Ion</vt:lpstr>
      <vt:lpstr>Ione</vt:lpstr>
      <vt:lpstr>1_Ione</vt:lpstr>
      <vt:lpstr>Earthquake intensity measures for ground motion prediction on  Southern Italy</vt:lpstr>
      <vt:lpstr>A brief recap</vt:lpstr>
      <vt:lpstr>Index and dataset overview</vt:lpstr>
      <vt:lpstr>Theoretical Assumptions</vt:lpstr>
      <vt:lpstr>Fixing NonLinear parameters</vt:lpstr>
      <vt:lpstr>Frequency dependence</vt:lpstr>
      <vt:lpstr>Mixed-Effects Linear Model </vt:lpstr>
      <vt:lpstr>Linear Mixed Effect Model</vt:lpstr>
      <vt:lpstr>Residual Analysis</vt:lpstr>
      <vt:lpstr>EC8 Model</vt:lpstr>
      <vt:lpstr>Clustering</vt:lpstr>
      <vt:lpstr> Mixed-Effect Linear Model:  clustering factor </vt:lpstr>
      <vt:lpstr>Residuals spatial analysis: an uncommon framework</vt:lpstr>
      <vt:lpstr>The mixed-effect spatial models</vt:lpstr>
      <vt:lpstr>Presentazione standard di PowerPoint</vt:lpstr>
      <vt:lpstr>Presentazione standard di PowerPoint</vt:lpstr>
      <vt:lpstr>Presentazione standard di PowerPoint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Earthquake intensity measures for ground motion prediction on  Southern Italy</dc:title>
  <dc:creator>Riccardo Scaramuzza</dc:creator>
  <cp:lastModifiedBy>Riccardo Scaramuzza</cp:lastModifiedBy>
  <cp:revision>9</cp:revision>
  <dcterms:created xsi:type="dcterms:W3CDTF">2020-07-22T18:57:41Z</dcterms:created>
  <dcterms:modified xsi:type="dcterms:W3CDTF">2020-07-23T10:28:40Z</dcterms:modified>
</cp:coreProperties>
</file>